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gif>
</file>

<file path=ppt/media/image11.jpeg>
</file>

<file path=ppt/media/image12.jpeg>
</file>

<file path=ppt/media/image13.jpeg>
</file>

<file path=ppt/media/image14.png>
</file>

<file path=ppt/media/image15.sv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gif>
</file>

<file path=ppt/media/image27.png>
</file>

<file path=ppt/media/image28.svg>
</file>

<file path=ppt/media/image29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0283"/>
            <a:ext cx="5181600" cy="9800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4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7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271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35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9600" y="183092"/>
            <a:ext cx="13716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83092"/>
            <a:ext cx="40132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86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21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542" y="2937934"/>
            <a:ext cx="5181600" cy="908050"/>
          </a:xfrm>
        </p:spPr>
        <p:txBody>
          <a:bodyPr anchor="t"/>
          <a:lstStyle>
            <a:lvl1pPr algn="l">
              <a:defRPr sz="266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542" y="1937809"/>
            <a:ext cx="5181600" cy="1000125"/>
          </a:xfrm>
        </p:spPr>
        <p:txBody>
          <a:bodyPr anchor="b"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80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977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449917"/>
            <a:ext cx="2693459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6684" y="1023409"/>
            <a:ext cx="269451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6684" y="1449917"/>
            <a:ext cx="2694517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23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82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92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82033"/>
            <a:ext cx="2005542" cy="774700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3367" y="182034"/>
            <a:ext cx="3407833" cy="3902075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956734"/>
            <a:ext cx="2005542" cy="31273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7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859" y="3200400"/>
            <a:ext cx="3657600" cy="377825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859" y="408517"/>
            <a:ext cx="3657600" cy="2743200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859" y="3578225"/>
            <a:ext cx="3657600" cy="5365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907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74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09630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609630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325" indent="-190510" algn="l" defTabSz="609630" rtl="0" eaLnBrk="1" latinLnBrk="0" hangingPunct="1">
        <a:spcBef>
          <a:spcPct val="20000"/>
        </a:spcBef>
        <a:buFont typeface="Arial" pitchFamily="34" charset="0"/>
        <a:buChar char="–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spcBef>
          <a:spcPct val="20000"/>
        </a:spcBef>
        <a:buFont typeface="Arial" pitchFamily="34" charset="0"/>
        <a:buChar char="–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spcBef>
          <a:spcPct val="20000"/>
        </a:spcBef>
        <a:buFont typeface="Arial" pitchFamily="34" charset="0"/>
        <a:buChar char="»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spcBef>
          <a:spcPct val="20000"/>
        </a:spcBef>
        <a:buFont typeface="Arial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hyperlink" Target="https://github.com/habibamohammed22/Pet-Store-Analysiss.g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3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2.png"/><Relationship Id="rId7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29.png"/><Relationship Id="rId4" Type="http://schemas.openxmlformats.org/officeDocument/2006/relationships/image" Target="../media/image3.svg"/><Relationship Id="rId9" Type="http://schemas.openxmlformats.org/officeDocument/2006/relationships/hyperlink" Target="https://www.linkedin.com/in/habiba-elabsawy-6a6650207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Relationship Id="rId9" Type="http://schemas.openxmlformats.org/officeDocument/2006/relationships/image" Target="../media/image10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11.jpe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3.sv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/>
            <a:r>
              <a:rPr lang="en-US" sz="1200">
                <a:ln>
                  <a:solidFill>
                    <a:srgbClr val="0B0926"/>
                  </a:solidFill>
                </a:ln>
                <a:solidFill>
                  <a:srgbClr val="0B0926"/>
                </a:solidFill>
                <a:latin typeface="Calibri"/>
              </a:rPr>
              <a:t>submitted by</a:t>
            </a:r>
          </a:p>
        </p:txBody>
      </p:sp>
      <p:sp>
        <p:nvSpPr>
          <p:cNvPr id="3" name="Freeform 3"/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-1384803" y="100633"/>
            <a:ext cx="168766" cy="236187"/>
          </a:xfrm>
          <a:custGeom>
            <a:avLst/>
            <a:gdLst/>
            <a:ahLst/>
            <a:cxnLst/>
            <a:rect l="l" t="t" r="r" b="b"/>
            <a:pathLst>
              <a:path w="253149" h="354280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>
            <a:off x="1895591" y="2793230"/>
            <a:ext cx="812197" cy="1271541"/>
          </a:xfrm>
          <a:custGeom>
            <a:avLst/>
            <a:gdLst/>
            <a:ahLst/>
            <a:cxnLst/>
            <a:rect l="l" t="t" r="r" b="b"/>
            <a:pathLst>
              <a:path w="1218296" h="1907312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153266" y="2045168"/>
            <a:ext cx="8033976" cy="18319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865"/>
              </a:lnSpc>
              <a:spcBef>
                <a:spcPct val="0"/>
              </a:spcBef>
            </a:pPr>
            <a:r>
              <a:rPr lang="en-US" sz="7070" dirty="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Pet store </a:t>
            </a:r>
            <a:r>
              <a:rPr lang="en-US" sz="7070" dirty="0" err="1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Analysiss</a:t>
            </a:r>
            <a:endParaRPr lang="en-US" sz="7070" dirty="0">
              <a:solidFill>
                <a:srgbClr val="FFFFFF"/>
              </a:solidFill>
              <a:latin typeface="TT Octosquares Compressed"/>
              <a:ea typeface="TT Octosquares Compressed"/>
              <a:cs typeface="TT Octosquares Compressed"/>
              <a:sym typeface="TT Octosquares Compressed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1403680" y="2980858"/>
            <a:ext cx="572503" cy="896286"/>
          </a:xfrm>
          <a:custGeom>
            <a:avLst/>
            <a:gdLst/>
            <a:ahLst/>
            <a:cxnLst/>
            <a:rect l="l" t="t" r="r" b="b"/>
            <a:pathLst>
              <a:path w="858754" h="1344429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926721" y="3100382"/>
            <a:ext cx="419810" cy="657237"/>
          </a:xfrm>
          <a:custGeom>
            <a:avLst/>
            <a:gdLst/>
            <a:ahLst/>
            <a:cxnLst/>
            <a:rect l="l" t="t" r="r" b="b"/>
            <a:pathLst>
              <a:path w="629715" h="98585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7" name="Freeform 17"/>
          <p:cNvSpPr/>
          <p:nvPr/>
        </p:nvSpPr>
        <p:spPr>
          <a:xfrm rot="-10800000">
            <a:off x="9484213" y="2793230"/>
            <a:ext cx="812197" cy="1271541"/>
          </a:xfrm>
          <a:custGeom>
            <a:avLst/>
            <a:gdLst/>
            <a:ahLst/>
            <a:cxnLst/>
            <a:rect l="l" t="t" r="r" b="b"/>
            <a:pathLst>
              <a:path w="1218296" h="1907312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Freeform 18"/>
          <p:cNvSpPr/>
          <p:nvPr/>
        </p:nvSpPr>
        <p:spPr>
          <a:xfrm rot="-10800000">
            <a:off x="10215817" y="2980858"/>
            <a:ext cx="572503" cy="896286"/>
          </a:xfrm>
          <a:custGeom>
            <a:avLst/>
            <a:gdLst/>
            <a:ahLst/>
            <a:cxnLst/>
            <a:rect l="l" t="t" r="r" b="b"/>
            <a:pathLst>
              <a:path w="858754" h="1344429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9"/>
          <p:cNvSpPr/>
          <p:nvPr/>
        </p:nvSpPr>
        <p:spPr>
          <a:xfrm rot="-10800000">
            <a:off x="10845470" y="3100382"/>
            <a:ext cx="419810" cy="657237"/>
          </a:xfrm>
          <a:custGeom>
            <a:avLst/>
            <a:gdLst/>
            <a:ahLst/>
            <a:cxnLst/>
            <a:rect l="l" t="t" r="r" b="b"/>
            <a:pathLst>
              <a:path w="629715" h="98585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1AC12C-79E1-8AC1-6818-035A6BC811AE}"/>
              </a:ext>
            </a:extLst>
          </p:cNvPr>
          <p:cNvSpPr txBox="1"/>
          <p:nvPr/>
        </p:nvSpPr>
        <p:spPr>
          <a:xfrm>
            <a:off x="926721" y="6075926"/>
            <a:ext cx="31372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600" dirty="0">
                <a:solidFill>
                  <a:prstClr val="white"/>
                </a:solidFill>
                <a:latin typeface="Calibri"/>
              </a:rPr>
              <a:t>Submitted by: Habiba Mohamed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A608D2-4625-6A8F-6756-68243E5366CA}"/>
              </a:ext>
            </a:extLst>
          </p:cNvPr>
          <p:cNvSpPr txBox="1"/>
          <p:nvPr/>
        </p:nvSpPr>
        <p:spPr>
          <a:xfrm>
            <a:off x="10185211" y="6027458"/>
            <a:ext cx="31372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600" dirty="0">
                <a:solidFill>
                  <a:prstClr val="white"/>
                </a:solidFill>
                <a:latin typeface="Calibri"/>
              </a:rPr>
              <a:t>        </a:t>
            </a:r>
            <a:r>
              <a:rPr lang="en-US" sz="1600" dirty="0">
                <a:solidFill>
                  <a:schemeClr val="bg1"/>
                </a:solidFill>
                <a:latin typeface="Calibri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US" sz="1600" dirty="0">
              <a:solidFill>
                <a:schemeClr val="bg1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50BB0-5011-E313-1BC0-6599AD134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20D320F-F5B0-1132-00A7-6CF3171877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4A22BDC5-D0AD-75D4-B35A-06FD678CF26A}"/>
              </a:ext>
            </a:extLst>
          </p:cNvPr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971C8E35-4197-20B0-0E6F-76355795A539}"/>
              </a:ext>
            </a:extLst>
          </p:cNvPr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31DF4DD4-0E54-A7E8-3BD0-72B3B25BC467}"/>
              </a:ext>
            </a:extLst>
          </p:cNvPr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79100BB9-64AE-3D6A-87A5-EE8F843EB34C}"/>
              </a:ext>
            </a:extLst>
          </p:cNvPr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927E19AB-437A-6954-8ABB-4649F93295DC}"/>
              </a:ext>
            </a:extLst>
          </p:cNvPr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8B5219BA-C128-AE83-764C-A910FA1374CD}"/>
              </a:ext>
            </a:extLst>
          </p:cNvPr>
          <p:cNvSpPr txBox="1"/>
          <p:nvPr/>
        </p:nvSpPr>
        <p:spPr>
          <a:xfrm>
            <a:off x="401562" y="1337272"/>
            <a:ext cx="660400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defRPr/>
            </a:pPr>
            <a:r>
              <a:rPr lang="en-US" sz="4000" b="1" dirty="0">
                <a:solidFill>
                  <a:prstClr val="white"/>
                </a:solidFill>
                <a:latin typeface="Aptos" panose="02110004020202020204"/>
              </a:rPr>
              <a:t>Data Preparation and Relationships in Power BI</a:t>
            </a:r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C13F9B03-7FC6-AE95-D871-9BDDBC147483}"/>
              </a:ext>
            </a:extLst>
          </p:cNvPr>
          <p:cNvSpPr/>
          <p:nvPr/>
        </p:nvSpPr>
        <p:spPr>
          <a:xfrm>
            <a:off x="1406950" y="141887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B866BC6A-14DD-8CA6-81C5-AD68D86E9ECB}"/>
              </a:ext>
            </a:extLst>
          </p:cNvPr>
          <p:cNvSpPr/>
          <p:nvPr/>
        </p:nvSpPr>
        <p:spPr>
          <a:xfrm>
            <a:off x="1717030" y="141887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786E7AE8-B5CF-4F6E-CB62-A9DA36160482}"/>
              </a:ext>
            </a:extLst>
          </p:cNvPr>
          <p:cNvSpPr/>
          <p:nvPr/>
        </p:nvSpPr>
        <p:spPr>
          <a:xfrm>
            <a:off x="2027110" y="141887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" name="TextBox 35">
            <a:extLst>
              <a:ext uri="{FF2B5EF4-FFF2-40B4-BE49-F238E27FC236}">
                <a16:creationId xmlns:a16="http://schemas.microsoft.com/office/drawing/2014/main" id="{52DD8C10-E14B-0A32-E4FB-E1D7676D7FEC}"/>
              </a:ext>
            </a:extLst>
          </p:cNvPr>
          <p:cNvSpPr txBox="1"/>
          <p:nvPr/>
        </p:nvSpPr>
        <p:spPr>
          <a:xfrm>
            <a:off x="2454787" y="3217661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id="36" name="Group 24">
            <a:extLst>
              <a:ext uri="{FF2B5EF4-FFF2-40B4-BE49-F238E27FC236}">
                <a16:creationId xmlns:a16="http://schemas.microsoft.com/office/drawing/2014/main" id="{0B088799-1164-6E3A-D69B-D8FA27ADA664}"/>
              </a:ext>
            </a:extLst>
          </p:cNvPr>
          <p:cNvGrpSpPr/>
          <p:nvPr/>
        </p:nvGrpSpPr>
        <p:grpSpPr>
          <a:xfrm>
            <a:off x="688838" y="3161700"/>
            <a:ext cx="383414" cy="356709"/>
            <a:chOff x="0" y="0"/>
            <a:chExt cx="812800" cy="812800"/>
          </a:xfrm>
        </p:grpSpPr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0D84791B-373A-859B-0425-CA2AA4F47C5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8" name="TextBox 26">
              <a:extLst>
                <a:ext uri="{FF2B5EF4-FFF2-40B4-BE49-F238E27FC236}">
                  <a16:creationId xmlns:a16="http://schemas.microsoft.com/office/drawing/2014/main" id="{63836F8A-CE77-AA41-8859-DC25E248E7F1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9" name="TextBox 27">
            <a:extLst>
              <a:ext uri="{FF2B5EF4-FFF2-40B4-BE49-F238E27FC236}">
                <a16:creationId xmlns:a16="http://schemas.microsoft.com/office/drawing/2014/main" id="{4F63F845-F406-5886-1639-1E7F9651769D}"/>
              </a:ext>
            </a:extLst>
          </p:cNvPr>
          <p:cNvSpPr txBox="1"/>
          <p:nvPr/>
        </p:nvSpPr>
        <p:spPr>
          <a:xfrm>
            <a:off x="1314087" y="3162314"/>
            <a:ext cx="3816355" cy="287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defRPr/>
            </a:pPr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 Preparation &amp; Modeling</a:t>
            </a:r>
          </a:p>
        </p:txBody>
      </p:sp>
      <p:sp>
        <p:nvSpPr>
          <p:cNvPr id="40" name="TextBox 28">
            <a:extLst>
              <a:ext uri="{FF2B5EF4-FFF2-40B4-BE49-F238E27FC236}">
                <a16:creationId xmlns:a16="http://schemas.microsoft.com/office/drawing/2014/main" id="{F2EEC8F6-B09A-7F1A-8A9E-EB3D1F9B963F}"/>
              </a:ext>
            </a:extLst>
          </p:cNvPr>
          <p:cNvSpPr txBox="1"/>
          <p:nvPr/>
        </p:nvSpPr>
        <p:spPr>
          <a:xfrm>
            <a:off x="746652" y="3241033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41" name="TextBox 33">
            <a:extLst>
              <a:ext uri="{FF2B5EF4-FFF2-40B4-BE49-F238E27FC236}">
                <a16:creationId xmlns:a16="http://schemas.microsoft.com/office/drawing/2014/main" id="{329836CE-458E-9CAB-2E07-C3953C260453}"/>
              </a:ext>
            </a:extLst>
          </p:cNvPr>
          <p:cNvSpPr txBox="1"/>
          <p:nvPr/>
        </p:nvSpPr>
        <p:spPr>
          <a:xfrm>
            <a:off x="636021" y="5123462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</a:t>
            </a:r>
          </a:p>
        </p:txBody>
      </p:sp>
      <p:grpSp>
        <p:nvGrpSpPr>
          <p:cNvPr id="42" name="Group 24">
            <a:extLst>
              <a:ext uri="{FF2B5EF4-FFF2-40B4-BE49-F238E27FC236}">
                <a16:creationId xmlns:a16="http://schemas.microsoft.com/office/drawing/2014/main" id="{D924CCDA-2AE8-366C-8799-5524B467552C}"/>
              </a:ext>
            </a:extLst>
          </p:cNvPr>
          <p:cNvGrpSpPr/>
          <p:nvPr/>
        </p:nvGrpSpPr>
        <p:grpSpPr>
          <a:xfrm>
            <a:off x="685317" y="4186553"/>
            <a:ext cx="383414" cy="356709"/>
            <a:chOff x="0" y="0"/>
            <a:chExt cx="812800" cy="812800"/>
          </a:xfrm>
        </p:grpSpPr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B6C29B4D-9555-23D1-38E8-5BCF2263B84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4" name="TextBox 26">
              <a:extLst>
                <a:ext uri="{FF2B5EF4-FFF2-40B4-BE49-F238E27FC236}">
                  <a16:creationId xmlns:a16="http://schemas.microsoft.com/office/drawing/2014/main" id="{5E4BE283-2316-8894-A936-816423E01BC9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5" name="TextBox 28">
            <a:extLst>
              <a:ext uri="{FF2B5EF4-FFF2-40B4-BE49-F238E27FC236}">
                <a16:creationId xmlns:a16="http://schemas.microsoft.com/office/drawing/2014/main" id="{0B445619-6C56-0558-E0EF-E74BEBD7A0D1}"/>
              </a:ext>
            </a:extLst>
          </p:cNvPr>
          <p:cNvSpPr txBox="1"/>
          <p:nvPr/>
        </p:nvSpPr>
        <p:spPr>
          <a:xfrm>
            <a:off x="743130" y="4265886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id="46" name="Group 24">
            <a:extLst>
              <a:ext uri="{FF2B5EF4-FFF2-40B4-BE49-F238E27FC236}">
                <a16:creationId xmlns:a16="http://schemas.microsoft.com/office/drawing/2014/main" id="{61928252-F927-9D9A-7091-9B0A0DEA5BD4}"/>
              </a:ext>
            </a:extLst>
          </p:cNvPr>
          <p:cNvGrpSpPr/>
          <p:nvPr/>
        </p:nvGrpSpPr>
        <p:grpSpPr>
          <a:xfrm>
            <a:off x="686305" y="3664670"/>
            <a:ext cx="383414" cy="356709"/>
            <a:chOff x="0" y="0"/>
            <a:chExt cx="812800" cy="812800"/>
          </a:xfrm>
        </p:grpSpPr>
        <p:sp>
          <p:nvSpPr>
            <p:cNvPr id="47" name="Freeform 25">
              <a:extLst>
                <a:ext uri="{FF2B5EF4-FFF2-40B4-BE49-F238E27FC236}">
                  <a16:creationId xmlns:a16="http://schemas.microsoft.com/office/drawing/2014/main" id="{F7EBE70F-11C4-39ED-55CF-622A615C663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" name="TextBox 26">
              <a:extLst>
                <a:ext uri="{FF2B5EF4-FFF2-40B4-BE49-F238E27FC236}">
                  <a16:creationId xmlns:a16="http://schemas.microsoft.com/office/drawing/2014/main" id="{DA5529E5-1965-49C0-12DC-C0A05C5DE53A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9" name="TextBox 28">
            <a:extLst>
              <a:ext uri="{FF2B5EF4-FFF2-40B4-BE49-F238E27FC236}">
                <a16:creationId xmlns:a16="http://schemas.microsoft.com/office/drawing/2014/main" id="{B4B71AB9-EFCC-7E3A-AC5A-3771E5980228}"/>
              </a:ext>
            </a:extLst>
          </p:cNvPr>
          <p:cNvSpPr txBox="1"/>
          <p:nvPr/>
        </p:nvSpPr>
        <p:spPr>
          <a:xfrm>
            <a:off x="744118" y="3744003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0DAF4EB-6C87-7C16-8471-440C5144E724}"/>
              </a:ext>
            </a:extLst>
          </p:cNvPr>
          <p:cNvSpPr txBox="1"/>
          <p:nvPr/>
        </p:nvSpPr>
        <p:spPr>
          <a:xfrm>
            <a:off x="685317" y="3548843"/>
            <a:ext cx="5820446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630">
              <a:defRPr/>
            </a:pPr>
            <a:r>
              <a:rPr lang="en-US" sz="1867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Create relationships between tables and determine their type </a:t>
            </a:r>
            <a:endParaRPr lang="en-US" sz="1867" b="1" dirty="0">
              <a:solidFill>
                <a:prstClr val="white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8BD70E1-0D92-EA8D-9C11-F089DD737DA0}"/>
              </a:ext>
            </a:extLst>
          </p:cNvPr>
          <p:cNvSpPr txBox="1"/>
          <p:nvPr/>
        </p:nvSpPr>
        <p:spPr>
          <a:xfrm>
            <a:off x="1127353" y="4161642"/>
            <a:ext cx="2737875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630">
              <a:defRPr/>
            </a:pPr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Making new measure</a:t>
            </a:r>
          </a:p>
        </p:txBody>
      </p:sp>
      <p:grpSp>
        <p:nvGrpSpPr>
          <p:cNvPr id="52" name="Group 24">
            <a:extLst>
              <a:ext uri="{FF2B5EF4-FFF2-40B4-BE49-F238E27FC236}">
                <a16:creationId xmlns:a16="http://schemas.microsoft.com/office/drawing/2014/main" id="{1A80F256-711A-DF18-028E-323C19A93202}"/>
              </a:ext>
            </a:extLst>
          </p:cNvPr>
          <p:cNvGrpSpPr/>
          <p:nvPr/>
        </p:nvGrpSpPr>
        <p:grpSpPr>
          <a:xfrm>
            <a:off x="692740" y="4700772"/>
            <a:ext cx="383414" cy="356709"/>
            <a:chOff x="0" y="0"/>
            <a:chExt cx="812800" cy="812800"/>
          </a:xfrm>
        </p:grpSpPr>
        <p:sp>
          <p:nvSpPr>
            <p:cNvPr id="53" name="Freeform 25">
              <a:extLst>
                <a:ext uri="{FF2B5EF4-FFF2-40B4-BE49-F238E27FC236}">
                  <a16:creationId xmlns:a16="http://schemas.microsoft.com/office/drawing/2014/main" id="{02719B3A-2445-6A86-DA5A-0E67A75A7B3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TextBox 26">
              <a:extLst>
                <a:ext uri="{FF2B5EF4-FFF2-40B4-BE49-F238E27FC236}">
                  <a16:creationId xmlns:a16="http://schemas.microsoft.com/office/drawing/2014/main" id="{C123DCAC-9B32-69ED-4567-A212028B4FF6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5" name="TextBox 28">
            <a:extLst>
              <a:ext uri="{FF2B5EF4-FFF2-40B4-BE49-F238E27FC236}">
                <a16:creationId xmlns:a16="http://schemas.microsoft.com/office/drawing/2014/main" id="{9D00C6BC-10FC-2FA6-F695-B579540345AF}"/>
              </a:ext>
            </a:extLst>
          </p:cNvPr>
          <p:cNvSpPr txBox="1"/>
          <p:nvPr/>
        </p:nvSpPr>
        <p:spPr>
          <a:xfrm>
            <a:off x="750553" y="4780105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0915783-0BE1-E807-E468-847CC93C27D1}"/>
              </a:ext>
            </a:extLst>
          </p:cNvPr>
          <p:cNvSpPr txBox="1"/>
          <p:nvPr/>
        </p:nvSpPr>
        <p:spPr>
          <a:xfrm>
            <a:off x="1217406" y="4713840"/>
            <a:ext cx="334718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>
              <a:defRPr/>
            </a:pPr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Create Blue Print </a:t>
            </a:r>
          </a:p>
        </p:txBody>
      </p:sp>
      <p:grpSp>
        <p:nvGrpSpPr>
          <p:cNvPr id="58" name="Group 24">
            <a:extLst>
              <a:ext uri="{FF2B5EF4-FFF2-40B4-BE49-F238E27FC236}">
                <a16:creationId xmlns:a16="http://schemas.microsoft.com/office/drawing/2014/main" id="{58E1937F-DB9F-6F18-91D5-E8774E4A61E3}"/>
              </a:ext>
            </a:extLst>
          </p:cNvPr>
          <p:cNvGrpSpPr/>
          <p:nvPr/>
        </p:nvGrpSpPr>
        <p:grpSpPr>
          <a:xfrm>
            <a:off x="688838" y="5154006"/>
            <a:ext cx="383414" cy="356709"/>
            <a:chOff x="0" y="0"/>
            <a:chExt cx="812800" cy="812800"/>
          </a:xfrm>
        </p:grpSpPr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30A99282-4526-BD5F-58DC-BFFA572600F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TextBox 26">
              <a:extLst>
                <a:ext uri="{FF2B5EF4-FFF2-40B4-BE49-F238E27FC236}">
                  <a16:creationId xmlns:a16="http://schemas.microsoft.com/office/drawing/2014/main" id="{94F95974-DB8F-7BFE-AD38-9EE67DBD22F2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1" name="TextBox 27">
            <a:extLst>
              <a:ext uri="{FF2B5EF4-FFF2-40B4-BE49-F238E27FC236}">
                <a16:creationId xmlns:a16="http://schemas.microsoft.com/office/drawing/2014/main" id="{1AE9450F-3920-F610-60B9-DBB7B529EB18}"/>
              </a:ext>
            </a:extLst>
          </p:cNvPr>
          <p:cNvSpPr txBox="1"/>
          <p:nvPr/>
        </p:nvSpPr>
        <p:spPr>
          <a:xfrm>
            <a:off x="1314087" y="5154620"/>
            <a:ext cx="3816355" cy="287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/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 Visualization</a:t>
            </a:r>
          </a:p>
        </p:txBody>
      </p:sp>
      <p:sp>
        <p:nvSpPr>
          <p:cNvPr id="62" name="TextBox 28">
            <a:extLst>
              <a:ext uri="{FF2B5EF4-FFF2-40B4-BE49-F238E27FC236}">
                <a16:creationId xmlns:a16="http://schemas.microsoft.com/office/drawing/2014/main" id="{326324BA-ED68-4183-E8B8-0513AF0F9E5E}"/>
              </a:ext>
            </a:extLst>
          </p:cNvPr>
          <p:cNvSpPr txBox="1"/>
          <p:nvPr/>
        </p:nvSpPr>
        <p:spPr>
          <a:xfrm>
            <a:off x="746652" y="5233339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pic>
        <p:nvPicPr>
          <p:cNvPr id="4" name="Picture 12">
            <a:extLst>
              <a:ext uri="{FF2B5EF4-FFF2-40B4-BE49-F238E27FC236}">
                <a16:creationId xmlns:a16="http://schemas.microsoft.com/office/drawing/2014/main" id="{B3C028BC-8CDD-D9AF-781A-AC0F1D267891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6691841" y="1162536"/>
            <a:ext cx="5093759" cy="397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12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" name="Freeform 3"/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773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pic>
        <p:nvPicPr>
          <p:cNvPr id="42" name="Picture 41" descr="A close-up of a box&#10;&#10;AI-generated content may be incorrect.">
            <a:extLst>
              <a:ext uri="{FF2B5EF4-FFF2-40B4-BE49-F238E27FC236}">
                <a16:creationId xmlns:a16="http://schemas.microsoft.com/office/drawing/2014/main" id="{649A56B9-B4BC-2F75-285D-11BA4964F2C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772484"/>
            <a:ext cx="11480800" cy="5740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F416C-85D1-DD88-56B5-0A61D0901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85DE2B3-B731-57B2-27EB-07454FC98B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7F34F57-E2F6-24F4-123A-8E5F68E3F141}"/>
              </a:ext>
            </a:extLst>
          </p:cNvPr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B1727E85-4643-1E3A-0A0A-532905447C0A}"/>
              </a:ext>
            </a:extLst>
          </p:cNvPr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8E591CA-7219-943C-7E6E-6F1DC854FEB9}"/>
                </a:ext>
              </a:extLst>
            </p:cNvPr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D8B0991-841F-06CD-C732-EB56E13A82F4}"/>
                </a:ext>
              </a:extLst>
            </p:cNvPr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3B01D21F-056F-AF6B-BE8F-CD7F336BFB44}"/>
              </a:ext>
            </a:extLst>
          </p:cNvPr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02FA1D30-A755-B299-8921-EC1948A676F6}"/>
              </a:ext>
            </a:extLst>
          </p:cNvPr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BA7C8D4B-C9FD-5073-B196-2D632954EC6D}"/>
              </a:ext>
            </a:extLst>
          </p:cNvPr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606EFE34-909B-B9E0-8E3F-29975E463C76}"/>
              </a:ext>
            </a:extLst>
          </p:cNvPr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47ED769-E5C2-3DCC-BC3B-E941869B91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73" y="0"/>
            <a:ext cx="12193573" cy="685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21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34729-D2B5-F83D-82AC-D6FD1B289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BF620CD-D7D3-CE95-74CA-A3AD15D2B3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3C0BA7D-180C-4ED9-F736-8F1034E4E495}"/>
              </a:ext>
            </a:extLst>
          </p:cNvPr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1C95FA46-407E-6728-4304-4343B2DC4AAF}"/>
              </a:ext>
            </a:extLst>
          </p:cNvPr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6BF548C-9B93-519C-6220-E04F8FFFC1EE}"/>
                </a:ext>
              </a:extLst>
            </p:cNvPr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D2DB32F2-FBEA-55DF-F4F3-A8215EB73F5F}"/>
                </a:ext>
              </a:extLst>
            </p:cNvPr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2" name="TextBox 12">
            <a:extLst>
              <a:ext uri="{FF2B5EF4-FFF2-40B4-BE49-F238E27FC236}">
                <a16:creationId xmlns:a16="http://schemas.microsoft.com/office/drawing/2014/main" id="{38548B70-7AD9-2F7C-2F58-72F9E161B501}"/>
              </a:ext>
            </a:extLst>
          </p:cNvPr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1037510C-5B5B-B24F-A16E-01D4677096F9}"/>
              </a:ext>
            </a:extLst>
          </p:cNvPr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80BBB762-BACA-427B-74EA-77F774FEE3DE}"/>
              </a:ext>
            </a:extLst>
          </p:cNvPr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9365AFC4-77D2-42D7-C443-F182FEEFC214}"/>
              </a:ext>
            </a:extLst>
          </p:cNvPr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381D70E9-8793-F98E-43DE-D26E0B523C3B}"/>
              </a:ext>
            </a:extLst>
          </p:cNvPr>
          <p:cNvSpPr/>
          <p:nvPr/>
        </p:nvSpPr>
        <p:spPr>
          <a:xfrm>
            <a:off x="7472935" y="16004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B8A79499-51EE-C3BE-E750-E2896CA73940}"/>
              </a:ext>
            </a:extLst>
          </p:cNvPr>
          <p:cNvSpPr/>
          <p:nvPr/>
        </p:nvSpPr>
        <p:spPr>
          <a:xfrm>
            <a:off x="7783015" y="16004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F7AB0352-0902-ED2B-BDC5-AA4F5F351C6B}"/>
              </a:ext>
            </a:extLst>
          </p:cNvPr>
          <p:cNvSpPr/>
          <p:nvPr/>
        </p:nvSpPr>
        <p:spPr>
          <a:xfrm>
            <a:off x="8093096" y="16004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9" name="Picture 8" descr="A diagram of a swot analysis&#10;&#10;AI-generated content may be incorrect.">
            <a:extLst>
              <a:ext uri="{FF2B5EF4-FFF2-40B4-BE49-F238E27FC236}">
                <a16:creationId xmlns:a16="http://schemas.microsoft.com/office/drawing/2014/main" id="{957FD871-332C-6ACA-2F2C-3856B29960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59" y="646187"/>
            <a:ext cx="10386281" cy="57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341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334AC8-128C-C38E-82A9-59095968F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BFE96F5-EC63-DC90-EC31-80F0858848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73D548A-FA6C-BD7F-F83A-732919D89488}"/>
              </a:ext>
            </a:extLst>
          </p:cNvPr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6D08FB01-0F4D-F444-4EB8-07ED58E9DF0A}"/>
              </a:ext>
            </a:extLst>
          </p:cNvPr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E23181E-9058-3478-0219-A1D0BFE63E44}"/>
                </a:ext>
              </a:extLst>
            </p:cNvPr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FCC8178C-4149-C9C3-02F4-D63721269A68}"/>
                </a:ext>
              </a:extLst>
            </p:cNvPr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6" name="TextBox 16">
            <a:extLst>
              <a:ext uri="{FF2B5EF4-FFF2-40B4-BE49-F238E27FC236}">
                <a16:creationId xmlns:a16="http://schemas.microsoft.com/office/drawing/2014/main" id="{247E9C99-95E5-2E19-1265-DDA3DDD6C84E}"/>
              </a:ext>
            </a:extLst>
          </p:cNvPr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7C3D7B9E-19C1-9879-F2A4-3194FAE2F328}"/>
              </a:ext>
            </a:extLst>
          </p:cNvPr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708699FD-EF21-F700-78EA-C9D2809C96FE}"/>
              </a:ext>
            </a:extLst>
          </p:cNvPr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36034821-9824-DAD4-28D9-DD3233588659}"/>
              </a:ext>
            </a:extLst>
          </p:cNvPr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91238258-D4A8-7D7E-B1BE-39DA31575B3E}"/>
              </a:ext>
            </a:extLst>
          </p:cNvPr>
          <p:cNvSpPr txBox="1"/>
          <p:nvPr/>
        </p:nvSpPr>
        <p:spPr>
          <a:xfrm>
            <a:off x="132828" y="2902605"/>
            <a:ext cx="5505973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Recommendations</a:t>
            </a:r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68398199-DF88-94D6-05B7-3FE049A2A478}"/>
              </a:ext>
            </a:extLst>
          </p:cNvPr>
          <p:cNvSpPr/>
          <p:nvPr/>
        </p:nvSpPr>
        <p:spPr>
          <a:xfrm>
            <a:off x="1370450" y="14116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4B3EE654-C7A6-D56E-9416-381B3C4B98EA}"/>
              </a:ext>
            </a:extLst>
          </p:cNvPr>
          <p:cNvSpPr/>
          <p:nvPr/>
        </p:nvSpPr>
        <p:spPr>
          <a:xfrm>
            <a:off x="1680531" y="14116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0F2094EF-CBCC-661F-8D20-08C9B61A60DF}"/>
              </a:ext>
            </a:extLst>
          </p:cNvPr>
          <p:cNvSpPr/>
          <p:nvPr/>
        </p:nvSpPr>
        <p:spPr>
          <a:xfrm>
            <a:off x="1990611" y="14116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02DF34CD-9BB0-C92E-62AF-184202431FD5}"/>
              </a:ext>
            </a:extLst>
          </p:cNvPr>
          <p:cNvSpPr txBox="1"/>
          <p:nvPr/>
        </p:nvSpPr>
        <p:spPr>
          <a:xfrm>
            <a:off x="6783983" y="1597128"/>
            <a:ext cx="4867845" cy="3900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4815" indent="-304815">
              <a:buFont typeface="Arial" panose="020B0604020202020204" pitchFamily="34" charset="0"/>
              <a:buChar char="•"/>
            </a:pPr>
            <a:r>
              <a:rPr lang="en-US" sz="1867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Increase Marketing in High-Performing Regions to boost sales further.</a:t>
            </a:r>
          </a:p>
          <a:p>
            <a:endParaRPr lang="en-US" sz="1867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304815" indent="-304815">
              <a:buFont typeface="Arial" panose="020B0604020202020204" pitchFamily="34" charset="0"/>
              <a:buChar char="•"/>
            </a:pPr>
            <a:r>
              <a:rPr lang="en-US" sz="1867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Optimize Shipping Costs for low-margin products.</a:t>
            </a:r>
          </a:p>
          <a:p>
            <a:endParaRPr lang="en-US" sz="1867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304815" indent="-304815">
              <a:buFont typeface="Arial" panose="020B0604020202020204" pitchFamily="34" charset="0"/>
              <a:buChar char="•"/>
            </a:pPr>
            <a:r>
              <a:rPr lang="en-US" sz="1867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Focus on Customer Retention Strategies such as loyalty programs and personalized discounts.</a:t>
            </a:r>
          </a:p>
          <a:p>
            <a:pPr marL="304815" indent="-304815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867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Improve Inventory Management based on seasonal demand forecasts.</a:t>
            </a:r>
          </a:p>
        </p:txBody>
      </p:sp>
      <p:pic>
        <p:nvPicPr>
          <p:cNvPr id="7" name="Picture 18">
            <a:extLst>
              <a:ext uri="{FF2B5EF4-FFF2-40B4-BE49-F238E27FC236}">
                <a16:creationId xmlns:a16="http://schemas.microsoft.com/office/drawing/2014/main" id="{A8987270-5A02-1F18-542E-B13EECF87576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flipH="1">
            <a:off x="-44113" y="61155"/>
            <a:ext cx="2638805" cy="126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004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8BFA2-ED42-F681-805B-B40832B07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CE34AFD-632A-30DE-EE28-0B10324845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95622F0-DC35-C178-B487-42EC640F46DD}"/>
              </a:ext>
            </a:extLst>
          </p:cNvPr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9C6EDDBD-1DD9-5C21-3FEE-3FAC7C76753D}"/>
              </a:ext>
            </a:extLst>
          </p:cNvPr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669AD15C-6310-C8B5-7080-B15E86233975}"/>
                </a:ext>
              </a:extLst>
            </p:cNvPr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71E56224-B445-7E65-4318-6A994E366D60}"/>
                </a:ext>
              </a:extLst>
            </p:cNvPr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6" name="TextBox 16">
            <a:extLst>
              <a:ext uri="{FF2B5EF4-FFF2-40B4-BE49-F238E27FC236}">
                <a16:creationId xmlns:a16="http://schemas.microsoft.com/office/drawing/2014/main" id="{241D1691-BA05-7E7D-5097-8EBC256A63A9}"/>
              </a:ext>
            </a:extLst>
          </p:cNvPr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15CE29DA-9998-6E94-A3A9-1593487580DB}"/>
              </a:ext>
            </a:extLst>
          </p:cNvPr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A59201A4-D3AE-F02E-2A4D-C090C7F0AAA9}"/>
              </a:ext>
            </a:extLst>
          </p:cNvPr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C4EE8F7E-8C23-2597-45A8-247E0BAF970C}"/>
              </a:ext>
            </a:extLst>
          </p:cNvPr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3CE1DE8D-5340-50EF-ADF7-E23EC70F379F}"/>
              </a:ext>
            </a:extLst>
          </p:cNvPr>
          <p:cNvSpPr txBox="1"/>
          <p:nvPr/>
        </p:nvSpPr>
        <p:spPr>
          <a:xfrm>
            <a:off x="309721" y="1813873"/>
            <a:ext cx="7721600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None/>
            </a:pPr>
            <a:r>
              <a:rPr lang="en-US" sz="48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Conclusion &amp; Next Steps</a:t>
            </a:r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F7F6BC64-1AE7-13A2-5AAF-0B80AA9CBEF1}"/>
              </a:ext>
            </a:extLst>
          </p:cNvPr>
          <p:cNvSpPr/>
          <p:nvPr/>
        </p:nvSpPr>
        <p:spPr>
          <a:xfrm>
            <a:off x="1370450" y="14116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43DE9672-7B59-E373-5366-131F8DC8566F}"/>
              </a:ext>
            </a:extLst>
          </p:cNvPr>
          <p:cNvSpPr/>
          <p:nvPr/>
        </p:nvSpPr>
        <p:spPr>
          <a:xfrm>
            <a:off x="1680531" y="14116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8D5671C5-E211-DC28-874B-555742C83846}"/>
              </a:ext>
            </a:extLst>
          </p:cNvPr>
          <p:cNvSpPr/>
          <p:nvPr/>
        </p:nvSpPr>
        <p:spPr>
          <a:xfrm>
            <a:off x="1990611" y="14116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9ABB508A-20F0-6A6A-B9C1-EEDC5FA6B4DC}"/>
              </a:ext>
            </a:extLst>
          </p:cNvPr>
          <p:cNvSpPr txBox="1"/>
          <p:nvPr/>
        </p:nvSpPr>
        <p:spPr>
          <a:xfrm>
            <a:off x="420663" y="3322501"/>
            <a:ext cx="5116537" cy="20112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04815" indent="-304815">
              <a:buFont typeface="Arial" panose="020B0604020202020204" pitchFamily="34" charset="0"/>
              <a:buChar char="•"/>
            </a:pPr>
            <a:r>
              <a:rPr lang="en-US" sz="1867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Project Impact: Data-driven decisions to improve sales performance and customer targeting.</a:t>
            </a:r>
          </a:p>
          <a:p>
            <a:endParaRPr lang="en-US" sz="1867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304815" indent="-304815">
              <a:buFont typeface="Arial" panose="020B0604020202020204" pitchFamily="34" charset="0"/>
              <a:buChar char="•"/>
            </a:pPr>
            <a:r>
              <a:rPr lang="en-US" sz="1867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Future Work: Implement machine learning models to predict future sales trends.</a:t>
            </a:r>
          </a:p>
        </p:txBody>
      </p:sp>
      <p:sp>
        <p:nvSpPr>
          <p:cNvPr id="4" name="Freeform 14">
            <a:extLst>
              <a:ext uri="{FF2B5EF4-FFF2-40B4-BE49-F238E27FC236}">
                <a16:creationId xmlns:a16="http://schemas.microsoft.com/office/drawing/2014/main" id="{53155C1E-307C-2F8B-E72E-6C9184719804}"/>
              </a:ext>
            </a:extLst>
          </p:cNvPr>
          <p:cNvSpPr/>
          <p:nvPr/>
        </p:nvSpPr>
        <p:spPr>
          <a:xfrm>
            <a:off x="7610772" y="1528519"/>
            <a:ext cx="4015159" cy="4144368"/>
          </a:xfrm>
          <a:custGeom>
            <a:avLst/>
            <a:gdLst/>
            <a:ahLst/>
            <a:cxnLst/>
            <a:rect l="l" t="t" r="r" b="b"/>
            <a:pathLst>
              <a:path w="5794139" h="5794139">
                <a:moveTo>
                  <a:pt x="0" y="0"/>
                </a:moveTo>
                <a:lnTo>
                  <a:pt x="5794139" y="0"/>
                </a:lnTo>
                <a:lnTo>
                  <a:pt x="5794139" y="5794139"/>
                </a:lnTo>
                <a:lnTo>
                  <a:pt x="0" y="579413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888887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56A9A2-2B9C-24B9-32BF-E77FEA97B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ADF55BA-64CB-55C8-5343-7CCAD27C30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/>
            <a:r>
              <a:rPr lang="en-US" sz="1200">
                <a:ln>
                  <a:solidFill>
                    <a:srgbClr val="0B0926"/>
                  </a:solidFill>
                </a:ln>
                <a:solidFill>
                  <a:srgbClr val="0B0926"/>
                </a:solidFill>
                <a:latin typeface="Calibri"/>
              </a:rPr>
              <a:t>submitted by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EC27A9F5-39A0-3B60-215F-8DF258DEEBF6}"/>
              </a:ext>
            </a:extLst>
          </p:cNvPr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81F7A891-439D-6202-F49E-8F87A55F3103}"/>
              </a:ext>
            </a:extLst>
          </p:cNvPr>
          <p:cNvSpPr/>
          <p:nvPr/>
        </p:nvSpPr>
        <p:spPr>
          <a:xfrm>
            <a:off x="-1384803" y="100633"/>
            <a:ext cx="168766" cy="236187"/>
          </a:xfrm>
          <a:custGeom>
            <a:avLst/>
            <a:gdLst/>
            <a:ahLst/>
            <a:cxnLst/>
            <a:rect l="l" t="t" r="r" b="b"/>
            <a:pathLst>
              <a:path w="253149" h="354280">
                <a:moveTo>
                  <a:pt x="0" y="0"/>
                </a:moveTo>
                <a:lnTo>
                  <a:pt x="253149" y="0"/>
                </a:lnTo>
                <a:lnTo>
                  <a:pt x="253149" y="354280"/>
                </a:lnTo>
                <a:lnTo>
                  <a:pt x="0" y="3542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E46998FF-60DA-EA5E-A64B-1BD0F760F441}"/>
              </a:ext>
            </a:extLst>
          </p:cNvPr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A82C79F-5666-7673-0203-88A1113E798A}"/>
                </a:ext>
              </a:extLst>
            </p:cNvPr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B98D5C57-A7AA-F9DC-1600-F6965EF9A527}"/>
                </a:ext>
              </a:extLst>
            </p:cNvPr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6D934ED1-04AF-1D06-6A7D-E7179611FA52}"/>
              </a:ext>
            </a:extLst>
          </p:cNvPr>
          <p:cNvSpPr/>
          <p:nvPr/>
        </p:nvSpPr>
        <p:spPr>
          <a:xfrm>
            <a:off x="1895591" y="2793230"/>
            <a:ext cx="812197" cy="1271541"/>
          </a:xfrm>
          <a:custGeom>
            <a:avLst/>
            <a:gdLst/>
            <a:ahLst/>
            <a:cxnLst/>
            <a:rect l="l" t="t" r="r" b="b"/>
            <a:pathLst>
              <a:path w="1218296" h="1907312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9D556A6B-4759-AA77-C585-2D7B602F210C}"/>
              </a:ext>
            </a:extLst>
          </p:cNvPr>
          <p:cNvSpPr txBox="1"/>
          <p:nvPr/>
        </p:nvSpPr>
        <p:spPr>
          <a:xfrm>
            <a:off x="2153266" y="2045168"/>
            <a:ext cx="8033976" cy="18319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865"/>
              </a:lnSpc>
              <a:spcBef>
                <a:spcPct val="0"/>
              </a:spcBef>
            </a:pPr>
            <a:r>
              <a:rPr lang="en-US" sz="7070" dirty="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Thank You!</a:t>
            </a:r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9AAE514E-0BFA-97CE-4F5A-536A82B9C462}"/>
              </a:ext>
            </a:extLst>
          </p:cNvPr>
          <p:cNvSpPr/>
          <p:nvPr/>
        </p:nvSpPr>
        <p:spPr>
          <a:xfrm>
            <a:off x="1403680" y="2980858"/>
            <a:ext cx="572503" cy="896286"/>
          </a:xfrm>
          <a:custGeom>
            <a:avLst/>
            <a:gdLst/>
            <a:ahLst/>
            <a:cxnLst/>
            <a:rect l="l" t="t" r="r" b="b"/>
            <a:pathLst>
              <a:path w="858754" h="1344429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BF0C6C9C-32E8-B941-7A01-602E25D8AFF7}"/>
              </a:ext>
            </a:extLst>
          </p:cNvPr>
          <p:cNvSpPr/>
          <p:nvPr/>
        </p:nvSpPr>
        <p:spPr>
          <a:xfrm>
            <a:off x="926721" y="3100382"/>
            <a:ext cx="419810" cy="657237"/>
          </a:xfrm>
          <a:custGeom>
            <a:avLst/>
            <a:gdLst/>
            <a:ahLst/>
            <a:cxnLst/>
            <a:rect l="l" t="t" r="r" b="b"/>
            <a:pathLst>
              <a:path w="629715" h="98585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FFB6CD13-70C4-C7DB-3073-764FCCAED083}"/>
              </a:ext>
            </a:extLst>
          </p:cNvPr>
          <p:cNvSpPr/>
          <p:nvPr/>
        </p:nvSpPr>
        <p:spPr>
          <a:xfrm rot="-10800000">
            <a:off x="9484213" y="2793230"/>
            <a:ext cx="812197" cy="1271541"/>
          </a:xfrm>
          <a:custGeom>
            <a:avLst/>
            <a:gdLst/>
            <a:ahLst/>
            <a:cxnLst/>
            <a:rect l="l" t="t" r="r" b="b"/>
            <a:pathLst>
              <a:path w="1218296" h="1907312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F4F45617-91CE-342A-13DC-971E7F22EBFB}"/>
              </a:ext>
            </a:extLst>
          </p:cNvPr>
          <p:cNvSpPr/>
          <p:nvPr/>
        </p:nvSpPr>
        <p:spPr>
          <a:xfrm rot="-10800000">
            <a:off x="10215817" y="2980858"/>
            <a:ext cx="572503" cy="896286"/>
          </a:xfrm>
          <a:custGeom>
            <a:avLst/>
            <a:gdLst/>
            <a:ahLst/>
            <a:cxnLst/>
            <a:rect l="l" t="t" r="r" b="b"/>
            <a:pathLst>
              <a:path w="858754" h="1344429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D7E64ABD-51AB-AD85-F931-B590A0EA69FB}"/>
              </a:ext>
            </a:extLst>
          </p:cNvPr>
          <p:cNvSpPr/>
          <p:nvPr/>
        </p:nvSpPr>
        <p:spPr>
          <a:xfrm rot="-10800000">
            <a:off x="10845470" y="3100382"/>
            <a:ext cx="419810" cy="657237"/>
          </a:xfrm>
          <a:custGeom>
            <a:avLst/>
            <a:gdLst/>
            <a:ahLst/>
            <a:cxnLst/>
            <a:rect l="l" t="t" r="r" b="b"/>
            <a:pathLst>
              <a:path w="629715" h="98585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070E482-320B-168A-4006-3F0BDC6EA273}"/>
              </a:ext>
            </a:extLst>
          </p:cNvPr>
          <p:cNvSpPr txBox="1"/>
          <p:nvPr/>
        </p:nvSpPr>
        <p:spPr>
          <a:xfrm>
            <a:off x="926721" y="6075926"/>
            <a:ext cx="31372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600" dirty="0">
                <a:solidFill>
                  <a:prstClr val="white"/>
                </a:solidFill>
                <a:latin typeface="Calibri"/>
              </a:rPr>
              <a:t>Submitted by: Habiba Mohamed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627CDE-6602-EB94-9A37-0CFD9A5879F8}"/>
              </a:ext>
            </a:extLst>
          </p:cNvPr>
          <p:cNvSpPr txBox="1"/>
          <p:nvPr/>
        </p:nvSpPr>
        <p:spPr>
          <a:xfrm>
            <a:off x="10185211" y="6027458"/>
            <a:ext cx="31372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600" dirty="0">
                <a:solidFill>
                  <a:prstClr val="white"/>
                </a:solidFill>
                <a:latin typeface="Calibri"/>
              </a:rPr>
              <a:t>        </a:t>
            </a:r>
            <a:r>
              <a:rPr lang="en-US" sz="1600" dirty="0" err="1">
                <a:solidFill>
                  <a:prstClr val="white"/>
                </a:solidFill>
                <a:latin typeface="Calibri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</a:t>
            </a:r>
            <a:endParaRPr lang="en-US" sz="1600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23" name="Picture 22" descr="A blue and black logo&#10;&#10;AI-generated content may be incorrect.">
            <a:extLst>
              <a:ext uri="{FF2B5EF4-FFF2-40B4-BE49-F238E27FC236}">
                <a16:creationId xmlns:a16="http://schemas.microsoft.com/office/drawing/2014/main" id="{4467019C-91EC-5D5E-194C-53367446CEE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2337" y="5998449"/>
            <a:ext cx="385757" cy="38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090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57427" y="3579912"/>
            <a:ext cx="2206940" cy="3278088"/>
            <a:chOff x="0" y="0"/>
            <a:chExt cx="4275074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75074" cy="6350000"/>
            </a:xfrm>
            <a:custGeom>
              <a:avLst/>
              <a:gdLst/>
              <a:ahLst/>
              <a:cxnLst/>
              <a:rect l="l" t="t" r="r" b="b"/>
              <a:pathLst>
                <a:path w="4275074" h="6350000">
                  <a:moveTo>
                    <a:pt x="4275074" y="0"/>
                  </a:moveTo>
                  <a:lnTo>
                    <a:pt x="2736723" y="6350000"/>
                  </a:lnTo>
                  <a:lnTo>
                    <a:pt x="0" y="6350000"/>
                  </a:lnTo>
                  <a:lnTo>
                    <a:pt x="1520444" y="0"/>
                  </a:lnTo>
                  <a:lnTo>
                    <a:pt x="4275074" y="0"/>
                  </a:lnTo>
                  <a:close/>
                </a:path>
              </a:pathLst>
            </a:custGeom>
            <a:solidFill>
              <a:srgbClr val="12F1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770494" y="0"/>
            <a:ext cx="2206940" cy="3278088"/>
            <a:chOff x="0" y="0"/>
            <a:chExt cx="4275074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275074" cy="6350000"/>
            </a:xfrm>
            <a:custGeom>
              <a:avLst/>
              <a:gdLst/>
              <a:ahLst/>
              <a:cxnLst/>
              <a:rect l="l" t="t" r="r" b="b"/>
              <a:pathLst>
                <a:path w="4275074" h="6350000">
                  <a:moveTo>
                    <a:pt x="4275074" y="0"/>
                  </a:moveTo>
                  <a:lnTo>
                    <a:pt x="2736723" y="6350000"/>
                  </a:lnTo>
                  <a:lnTo>
                    <a:pt x="0" y="6350000"/>
                  </a:lnTo>
                  <a:lnTo>
                    <a:pt x="1520444" y="0"/>
                  </a:lnTo>
                  <a:lnTo>
                    <a:pt x="4275074" y="0"/>
                  </a:lnTo>
                  <a:close/>
                </a:path>
              </a:pathLst>
            </a:custGeom>
            <a:solidFill>
              <a:srgbClr val="12F1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39863" y="1795222"/>
            <a:ext cx="6128272" cy="936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lnSpc>
                <a:spcPts val="7990"/>
              </a:lnSpc>
              <a:spcBef>
                <a:spcPct val="0"/>
              </a:spcBef>
            </a:pPr>
            <a:r>
              <a:rPr lang="en-US" sz="5707" dirty="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Habiba Mohamed</a:t>
            </a:r>
          </a:p>
        </p:txBody>
      </p:sp>
      <p:sp>
        <p:nvSpPr>
          <p:cNvPr id="20" name="Freeform 20"/>
          <p:cNvSpPr/>
          <p:nvPr/>
        </p:nvSpPr>
        <p:spPr>
          <a:xfrm>
            <a:off x="7033252" y="1498206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Freeform 21"/>
          <p:cNvSpPr/>
          <p:nvPr/>
        </p:nvSpPr>
        <p:spPr>
          <a:xfrm>
            <a:off x="7343332" y="1498206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Freeform 22"/>
          <p:cNvSpPr/>
          <p:nvPr/>
        </p:nvSpPr>
        <p:spPr>
          <a:xfrm>
            <a:off x="7653412" y="1498206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867728" y="3865069"/>
            <a:ext cx="4742317" cy="8649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1600" dirty="0">
                <a:solidFill>
                  <a:prstClr val="white"/>
                </a:solidFill>
                <a:latin typeface="Calibri"/>
              </a:rPr>
              <a:t>A Business Information Systems graduate with a strong passion for data analysis and insights-driven decision-making. In this project, I performed data cleaning and analysis using Python, built interactive reports in Power BI, and established data relationships to deliver comprehensive and actionable insights.</a:t>
            </a:r>
            <a:endParaRPr lang="en-US" sz="1600" dirty="0">
              <a:solidFill>
                <a:prstClr val="whit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7033252" y="4529810"/>
            <a:ext cx="3498966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endParaRPr lang="en-US" sz="8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" name="Freeform 3">
            <a:extLst>
              <a:ext uri="{FF2B5EF4-FFF2-40B4-BE49-F238E27FC236}">
                <a16:creationId xmlns:a16="http://schemas.microsoft.com/office/drawing/2014/main" id="{15E67BD2-4AE8-A996-84D4-0166D0F397FB}"/>
              </a:ext>
            </a:extLst>
          </p:cNvPr>
          <p:cNvSpPr/>
          <p:nvPr/>
        </p:nvSpPr>
        <p:spPr>
          <a:xfrm>
            <a:off x="2183101" y="1367303"/>
            <a:ext cx="2801638" cy="3620797"/>
          </a:xfrm>
          <a:custGeom>
            <a:avLst/>
            <a:gdLst/>
            <a:ahLst/>
            <a:cxnLst/>
            <a:rect l="l" t="t" r="r" b="b"/>
            <a:pathLst>
              <a:path w="2947693" h="4114800">
                <a:moveTo>
                  <a:pt x="0" y="0"/>
                </a:moveTo>
                <a:lnTo>
                  <a:pt x="2947693" y="0"/>
                </a:lnTo>
                <a:lnTo>
                  <a:pt x="294769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26" name="Picture 8">
            <a:extLst>
              <a:ext uri="{FF2B5EF4-FFF2-40B4-BE49-F238E27FC236}">
                <a16:creationId xmlns:a16="http://schemas.microsoft.com/office/drawing/2014/main" id="{3D2015A8-AA79-CEE3-CDAE-2A188EA8927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2870567" y="1207415"/>
            <a:ext cx="1044154" cy="13134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08226" y="1943016"/>
            <a:ext cx="4339907" cy="1485984"/>
            <a:chOff x="0" y="0"/>
            <a:chExt cx="6350000" cy="21742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2174240"/>
            </a:xfrm>
            <a:custGeom>
              <a:avLst/>
              <a:gdLst/>
              <a:ahLst/>
              <a:cxnLst/>
              <a:rect l="l" t="t" r="r" b="b"/>
              <a:pathLst>
                <a:path w="6350000" h="2174240">
                  <a:moveTo>
                    <a:pt x="6350000" y="0"/>
                  </a:moveTo>
                  <a:lnTo>
                    <a:pt x="6350000" y="2174240"/>
                  </a:lnTo>
                  <a:lnTo>
                    <a:pt x="647700" y="2174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F1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792989" y="685800"/>
            <a:ext cx="7399011" cy="2533421"/>
            <a:chOff x="0" y="0"/>
            <a:chExt cx="6350000" cy="21742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2174240"/>
            </a:xfrm>
            <a:custGeom>
              <a:avLst/>
              <a:gdLst/>
              <a:ahLst/>
              <a:cxnLst/>
              <a:rect l="l" t="t" r="r" b="b"/>
              <a:pathLst>
                <a:path w="6350000" h="2174240">
                  <a:moveTo>
                    <a:pt x="6350000" y="0"/>
                  </a:moveTo>
                  <a:lnTo>
                    <a:pt x="6350000" y="2174240"/>
                  </a:lnTo>
                  <a:lnTo>
                    <a:pt x="647700" y="21742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42321" b="-52260"/>
              </a:stretch>
            </a:blip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33865" y="2052971"/>
            <a:ext cx="3180271" cy="902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/>
            <a:r>
              <a:rPr lang="en-US" sz="5867" b="1" dirty="0">
                <a:solidFill>
                  <a:prstClr val="white"/>
                </a:solidFill>
                <a:latin typeface="Calibri"/>
              </a:rPr>
              <a:t>Overview</a:t>
            </a:r>
          </a:p>
        </p:txBody>
      </p:sp>
      <p:sp>
        <p:nvSpPr>
          <p:cNvPr id="18" name="Freeform 18"/>
          <p:cNvSpPr/>
          <p:nvPr/>
        </p:nvSpPr>
        <p:spPr>
          <a:xfrm>
            <a:off x="1233866" y="159953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1543946" y="159953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Freeform 20"/>
          <p:cNvSpPr/>
          <p:nvPr/>
        </p:nvSpPr>
        <p:spPr>
          <a:xfrm>
            <a:off x="1854026" y="159953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1233866" y="4500683"/>
            <a:ext cx="451834" cy="45183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746246" y="3947753"/>
            <a:ext cx="2832199" cy="11026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lnSpc>
                <a:spcPct val="250000"/>
              </a:lnSpc>
              <a:spcBef>
                <a:spcPct val="0"/>
              </a:spcBef>
            </a:pPr>
            <a:r>
              <a:rPr lang="en-US" sz="2400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Project Name:</a:t>
            </a:r>
          </a:p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2400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Pets store </a:t>
            </a:r>
            <a:r>
              <a:rPr lang="en-US" sz="2400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Analysis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94412" y="4618015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4723938" y="4500683"/>
            <a:ext cx="451834" cy="451834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5410611" y="4322763"/>
            <a:ext cx="1984066" cy="821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/>
            <a:r>
              <a:rPr lang="en-US" sz="10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Objective:</a:t>
            </a:r>
            <a:r>
              <a:rPr lang="en-US" sz="1067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To analyze sales trends, customer behaviors, and product performance using Python, Excel and Power BI.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784484" y="4618015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8214010" y="4500683"/>
            <a:ext cx="451834" cy="451834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8924934" y="4322763"/>
            <a:ext cx="1937081" cy="820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/>
            <a:r>
              <a:rPr lang="en-US" sz="1333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Tools Used:</a:t>
            </a:r>
            <a:r>
              <a:rPr lang="en-US" sz="1333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Python (Pandas, Matplotlib, Seaborn), Excel, SQL, Power BI.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274556" y="4618015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3" name="Group 13"/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70450" y="1668274"/>
            <a:ext cx="3753832" cy="180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/>
            <a:r>
              <a:rPr lang="en-US" sz="5867" b="1" dirty="0">
                <a:solidFill>
                  <a:prstClr val="white"/>
                </a:solidFill>
                <a:latin typeface="Calibri"/>
              </a:rPr>
              <a:t>Data Collection</a:t>
            </a:r>
          </a:p>
        </p:txBody>
      </p:sp>
      <p:sp>
        <p:nvSpPr>
          <p:cNvPr id="22" name="Freeform 22"/>
          <p:cNvSpPr/>
          <p:nvPr/>
        </p:nvSpPr>
        <p:spPr>
          <a:xfrm>
            <a:off x="1370450" y="14116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Freeform 23"/>
          <p:cNvSpPr/>
          <p:nvPr/>
        </p:nvSpPr>
        <p:spPr>
          <a:xfrm>
            <a:off x="1680531" y="14116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8" y="0"/>
                </a:lnTo>
                <a:lnTo>
                  <a:pt x="355358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Freeform 24"/>
          <p:cNvSpPr/>
          <p:nvPr/>
        </p:nvSpPr>
        <p:spPr>
          <a:xfrm>
            <a:off x="1990611" y="1411684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5858351" y="1874349"/>
            <a:ext cx="4867845" cy="2708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/>
            <a:r>
              <a:rPr lang="en-US" sz="1600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Datasets Used:</a:t>
            </a:r>
          </a:p>
          <a:p>
            <a:pPr defTabSz="609630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dim_customers</a:t>
            </a:r>
            <a:r>
              <a:rPr lang="en-US" sz="1600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:</a:t>
            </a:r>
            <a:r>
              <a:rPr lang="en-US" sz="1600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Customer details (Customer ID, Order City, Order State).</a:t>
            </a:r>
          </a:p>
          <a:p>
            <a:pPr defTabSz="609630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dim_products</a:t>
            </a:r>
            <a:r>
              <a:rPr lang="en-US" sz="1600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:</a:t>
            </a:r>
            <a:r>
              <a:rPr lang="en-US" sz="1600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Product details (Stock Code, Weight, Landed Cost, Shipping Cost, Category, Description).</a:t>
            </a:r>
          </a:p>
          <a:p>
            <a:pPr defTabSz="609630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fact_sales</a:t>
            </a:r>
            <a:r>
              <a:rPr lang="en-US" sz="1600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:</a:t>
            </a:r>
            <a:r>
              <a:rPr lang="en-US" sz="1600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Sales transactions (Transaction Date, Customer ID, Product Description, Stock Code, Invoice No, Quantity, Sales, Unit Price).</a:t>
            </a:r>
          </a:p>
          <a:p>
            <a:pPr defTabSz="609630"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state_region_mapping</a:t>
            </a:r>
            <a:r>
              <a:rPr lang="en-US" sz="1600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:</a:t>
            </a:r>
            <a:r>
              <a:rPr lang="en-US" sz="1600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Mapping of states to regions for geographic analysis.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/>
            <a:r>
              <a:rPr lang="en-US" sz="1200">
                <a:solidFill>
                  <a:prstClr val="black"/>
                </a:solidFill>
                <a:latin typeface="Calibri"/>
              </a:rPr>
              <a:t>Optimize High-Performing Categories</a:t>
            </a:r>
            <a:endParaRPr lang="en-US" sz="12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685800"/>
            <a:ext cx="2635554" cy="6172200"/>
            <a:chOff x="0" y="0"/>
            <a:chExt cx="2711475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11475" cy="6350000"/>
            </a:xfrm>
            <a:custGeom>
              <a:avLst/>
              <a:gdLst/>
              <a:ahLst/>
              <a:cxnLst/>
              <a:rect l="l" t="t" r="r" b="b"/>
              <a:pathLst>
                <a:path w="2711475" h="6350000">
                  <a:moveTo>
                    <a:pt x="2711475" y="1169060"/>
                  </a:moveTo>
                  <a:cubicBezTo>
                    <a:pt x="2711475" y="3034449"/>
                    <a:pt x="2711475" y="4484599"/>
                    <a:pt x="2711475" y="6350000"/>
                  </a:cubicBezTo>
                  <a:lnTo>
                    <a:pt x="0" y="6350000"/>
                  </a:lnTo>
                  <a:lnTo>
                    <a:pt x="0" y="1533195"/>
                  </a:lnTo>
                  <a:cubicBezTo>
                    <a:pt x="0" y="1022134"/>
                    <a:pt x="0" y="511061"/>
                    <a:pt x="0" y="0"/>
                  </a:cubicBezTo>
                  <a:lnTo>
                    <a:pt x="1146746" y="0"/>
                  </a:lnTo>
                  <a:cubicBezTo>
                    <a:pt x="1668323" y="389687"/>
                    <a:pt x="2189899" y="779374"/>
                    <a:pt x="2711475" y="1169060"/>
                  </a:cubicBezTo>
                  <a:close/>
                </a:path>
              </a:pathLst>
            </a:custGeom>
            <a:blipFill>
              <a:blip r:embed="rId5"/>
              <a:stretch>
                <a:fillRect l="-14744" r="-41284"/>
              </a:stretch>
            </a:blip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316318" y="4324783"/>
            <a:ext cx="1779682" cy="2533217"/>
            <a:chOff x="0" y="0"/>
            <a:chExt cx="703084" cy="100077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03084" cy="1000777"/>
            </a:xfrm>
            <a:custGeom>
              <a:avLst/>
              <a:gdLst/>
              <a:ahLst/>
              <a:cxnLst/>
              <a:rect l="l" t="t" r="r" b="b"/>
              <a:pathLst>
                <a:path w="703084" h="1000777">
                  <a:moveTo>
                    <a:pt x="0" y="0"/>
                  </a:moveTo>
                  <a:lnTo>
                    <a:pt x="703084" y="0"/>
                  </a:lnTo>
                  <a:lnTo>
                    <a:pt x="703084" y="1000777"/>
                  </a:lnTo>
                  <a:lnTo>
                    <a:pt x="0" y="1000777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703084" cy="1038877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760142" y="1791565"/>
            <a:ext cx="3112352" cy="5066435"/>
            <a:chOff x="0" y="0"/>
            <a:chExt cx="3202008" cy="521238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202008" cy="5212381"/>
            </a:xfrm>
            <a:custGeom>
              <a:avLst/>
              <a:gdLst/>
              <a:ahLst/>
              <a:cxnLst/>
              <a:rect l="l" t="t" r="r" b="b"/>
              <a:pathLst>
                <a:path w="3202008" h="5212381">
                  <a:moveTo>
                    <a:pt x="3202008" y="959620"/>
                  </a:moveTo>
                  <a:cubicBezTo>
                    <a:pt x="3202008" y="2490820"/>
                    <a:pt x="3202008" y="3681171"/>
                    <a:pt x="3202008" y="5212381"/>
                  </a:cubicBezTo>
                  <a:lnTo>
                    <a:pt x="0" y="5212381"/>
                  </a:lnTo>
                  <a:lnTo>
                    <a:pt x="0" y="1258519"/>
                  </a:lnTo>
                  <a:cubicBezTo>
                    <a:pt x="0" y="839016"/>
                    <a:pt x="0" y="419503"/>
                    <a:pt x="0" y="0"/>
                  </a:cubicBezTo>
                  <a:lnTo>
                    <a:pt x="1354204" y="0"/>
                  </a:lnTo>
                  <a:cubicBezTo>
                    <a:pt x="1970139" y="319873"/>
                    <a:pt x="2586074" y="639747"/>
                    <a:pt x="3202008" y="959620"/>
                  </a:cubicBezTo>
                  <a:close/>
                </a:path>
              </a:pathLst>
            </a:custGeom>
            <a:blipFill>
              <a:blip r:embed="rId6"/>
              <a:stretch>
                <a:fillRect l="-5393" r="-3061"/>
              </a:stretch>
            </a:blip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985463" y="2153257"/>
            <a:ext cx="6700459" cy="9008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lnSpc>
                <a:spcPts val="7990"/>
              </a:lnSpc>
              <a:spcBef>
                <a:spcPct val="0"/>
              </a:spcBef>
            </a:pPr>
            <a:r>
              <a:rPr lang="en-US" sz="4000" dirty="0">
                <a:solidFill>
                  <a:prstClr val="white"/>
                </a:solidFill>
                <a:latin typeface="Calibri"/>
              </a:rPr>
              <a:t>Goals &amp; Business Objectives</a:t>
            </a:r>
            <a:endParaRPr lang="en-US" sz="4000" dirty="0">
              <a:solidFill>
                <a:prstClr val="white"/>
              </a:solidFill>
              <a:latin typeface="TT Octosquares Compressed"/>
              <a:ea typeface="TT Octosquares Compressed"/>
              <a:cs typeface="TT Octosquares Compressed"/>
              <a:sym typeface="TT Octosquares Compressed"/>
            </a:endParaRPr>
          </a:p>
        </p:txBody>
      </p:sp>
      <p:sp>
        <p:nvSpPr>
          <p:cNvPr id="21" name="Freeform 21"/>
          <p:cNvSpPr/>
          <p:nvPr/>
        </p:nvSpPr>
        <p:spPr>
          <a:xfrm>
            <a:off x="7112228" y="1539746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Freeform 22"/>
          <p:cNvSpPr/>
          <p:nvPr/>
        </p:nvSpPr>
        <p:spPr>
          <a:xfrm>
            <a:off x="7422308" y="1539746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Freeform 23"/>
          <p:cNvSpPr/>
          <p:nvPr/>
        </p:nvSpPr>
        <p:spPr>
          <a:xfrm>
            <a:off x="7732388" y="1539746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7116746" y="3437418"/>
            <a:ext cx="383414" cy="356709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7741995" y="3438032"/>
            <a:ext cx="3816355" cy="287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/>
            <a:r>
              <a:rPr lang="en-US" sz="1867" b="1" dirty="0">
                <a:solidFill>
                  <a:prstClr val="white"/>
                </a:solidFill>
                <a:latin typeface="Calibri"/>
              </a:rPr>
              <a:t>Drive Revenue Growth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174559" y="3516751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063929" y="5399181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</a:t>
            </a:r>
          </a:p>
        </p:txBody>
      </p:sp>
      <p:grpSp>
        <p:nvGrpSpPr>
          <p:cNvPr id="52" name="Group 24">
            <a:extLst>
              <a:ext uri="{FF2B5EF4-FFF2-40B4-BE49-F238E27FC236}">
                <a16:creationId xmlns:a16="http://schemas.microsoft.com/office/drawing/2014/main" id="{5BEF1AA0-68B5-079D-8007-9E49D65EB1B3}"/>
              </a:ext>
            </a:extLst>
          </p:cNvPr>
          <p:cNvGrpSpPr/>
          <p:nvPr/>
        </p:nvGrpSpPr>
        <p:grpSpPr>
          <a:xfrm>
            <a:off x="7113224" y="4462272"/>
            <a:ext cx="383414" cy="356709"/>
            <a:chOff x="0" y="0"/>
            <a:chExt cx="812800" cy="812800"/>
          </a:xfrm>
        </p:grpSpPr>
        <p:sp>
          <p:nvSpPr>
            <p:cNvPr id="53" name="Freeform 25">
              <a:extLst>
                <a:ext uri="{FF2B5EF4-FFF2-40B4-BE49-F238E27FC236}">
                  <a16:creationId xmlns:a16="http://schemas.microsoft.com/office/drawing/2014/main" id="{B8A15FE9-F70A-22DC-97E9-4C2A594F87C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TextBox 26">
              <a:extLst>
                <a:ext uri="{FF2B5EF4-FFF2-40B4-BE49-F238E27FC236}">
                  <a16:creationId xmlns:a16="http://schemas.microsoft.com/office/drawing/2014/main" id="{13FB5C5E-8AD4-9837-ABC3-5EDD7ACBA046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5" name="TextBox 28">
            <a:extLst>
              <a:ext uri="{FF2B5EF4-FFF2-40B4-BE49-F238E27FC236}">
                <a16:creationId xmlns:a16="http://schemas.microsoft.com/office/drawing/2014/main" id="{C449EC9F-D97C-32A2-F3B5-F3410E8033C9}"/>
              </a:ext>
            </a:extLst>
          </p:cNvPr>
          <p:cNvSpPr txBox="1"/>
          <p:nvPr/>
        </p:nvSpPr>
        <p:spPr>
          <a:xfrm>
            <a:off x="7171038" y="4541605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id="60" name="Group 24">
            <a:extLst>
              <a:ext uri="{FF2B5EF4-FFF2-40B4-BE49-F238E27FC236}">
                <a16:creationId xmlns:a16="http://schemas.microsoft.com/office/drawing/2014/main" id="{6A4EDC04-B2FB-88A2-994F-2FB49BAAA899}"/>
              </a:ext>
            </a:extLst>
          </p:cNvPr>
          <p:cNvGrpSpPr/>
          <p:nvPr/>
        </p:nvGrpSpPr>
        <p:grpSpPr>
          <a:xfrm>
            <a:off x="7114212" y="3940388"/>
            <a:ext cx="383414" cy="356709"/>
            <a:chOff x="0" y="0"/>
            <a:chExt cx="812800" cy="812800"/>
          </a:xfrm>
        </p:grpSpPr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942D43E1-FC2E-0ABF-D528-6989AD6A274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2" name="TextBox 26">
              <a:extLst>
                <a:ext uri="{FF2B5EF4-FFF2-40B4-BE49-F238E27FC236}">
                  <a16:creationId xmlns:a16="http://schemas.microsoft.com/office/drawing/2014/main" id="{A093F181-7C94-CFA2-4F8F-DF9B42AB6D30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3" name="TextBox 28">
            <a:extLst>
              <a:ext uri="{FF2B5EF4-FFF2-40B4-BE49-F238E27FC236}">
                <a16:creationId xmlns:a16="http://schemas.microsoft.com/office/drawing/2014/main" id="{E7B20A6B-71E9-F6FE-DCD5-CE72AF187435}"/>
              </a:ext>
            </a:extLst>
          </p:cNvPr>
          <p:cNvSpPr txBox="1"/>
          <p:nvPr/>
        </p:nvSpPr>
        <p:spPr>
          <a:xfrm>
            <a:off x="7172026" y="4019721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BE0D043-C1EC-1591-0CBD-9380E88CC58C}"/>
              </a:ext>
            </a:extLst>
          </p:cNvPr>
          <p:cNvSpPr txBox="1"/>
          <p:nvPr/>
        </p:nvSpPr>
        <p:spPr>
          <a:xfrm>
            <a:off x="7645314" y="3911936"/>
            <a:ext cx="421849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867" b="1" dirty="0">
                <a:solidFill>
                  <a:prstClr val="white"/>
                </a:solidFill>
                <a:latin typeface="Calibri"/>
              </a:rPr>
              <a:t>Optimize High-Performing Categories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4BA6851-5140-2DCE-BF2B-9ED3CB2A4C84}"/>
              </a:ext>
            </a:extLst>
          </p:cNvPr>
          <p:cNvSpPr txBox="1"/>
          <p:nvPr/>
        </p:nvSpPr>
        <p:spPr>
          <a:xfrm>
            <a:off x="7691750" y="4493783"/>
            <a:ext cx="3206635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867" b="1" dirty="0">
                <a:solidFill>
                  <a:prstClr val="white"/>
                </a:solidFill>
                <a:latin typeface="Calibri"/>
              </a:rPr>
              <a:t>Improve Cost Efficiency</a:t>
            </a:r>
          </a:p>
        </p:txBody>
      </p:sp>
      <p:grpSp>
        <p:nvGrpSpPr>
          <p:cNvPr id="68" name="Group 24">
            <a:extLst>
              <a:ext uri="{FF2B5EF4-FFF2-40B4-BE49-F238E27FC236}">
                <a16:creationId xmlns:a16="http://schemas.microsoft.com/office/drawing/2014/main" id="{BE8F64E1-5932-45F9-54D0-614229408899}"/>
              </a:ext>
            </a:extLst>
          </p:cNvPr>
          <p:cNvGrpSpPr/>
          <p:nvPr/>
        </p:nvGrpSpPr>
        <p:grpSpPr>
          <a:xfrm>
            <a:off x="7120647" y="4976490"/>
            <a:ext cx="383414" cy="356709"/>
            <a:chOff x="0" y="0"/>
            <a:chExt cx="812800" cy="812800"/>
          </a:xfrm>
        </p:grpSpPr>
        <p:sp>
          <p:nvSpPr>
            <p:cNvPr id="69" name="Freeform 25">
              <a:extLst>
                <a:ext uri="{FF2B5EF4-FFF2-40B4-BE49-F238E27FC236}">
                  <a16:creationId xmlns:a16="http://schemas.microsoft.com/office/drawing/2014/main" id="{68960F94-13C4-7AF0-4050-0242309A3A1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0" name="TextBox 26">
              <a:extLst>
                <a:ext uri="{FF2B5EF4-FFF2-40B4-BE49-F238E27FC236}">
                  <a16:creationId xmlns:a16="http://schemas.microsoft.com/office/drawing/2014/main" id="{87E075CD-8659-1FCC-92BB-7409F7AEE2C2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1" name="TextBox 28">
            <a:extLst>
              <a:ext uri="{FF2B5EF4-FFF2-40B4-BE49-F238E27FC236}">
                <a16:creationId xmlns:a16="http://schemas.microsoft.com/office/drawing/2014/main" id="{4DA9629B-3C17-D903-78DC-12C7BDE4F25D}"/>
              </a:ext>
            </a:extLst>
          </p:cNvPr>
          <p:cNvSpPr txBox="1"/>
          <p:nvPr/>
        </p:nvSpPr>
        <p:spPr>
          <a:xfrm>
            <a:off x="7178460" y="5055823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1468626-22ED-4F41-0D97-5B7D1067CAB7}"/>
              </a:ext>
            </a:extLst>
          </p:cNvPr>
          <p:cNvSpPr txBox="1"/>
          <p:nvPr/>
        </p:nvSpPr>
        <p:spPr>
          <a:xfrm>
            <a:off x="7645314" y="4989559"/>
            <a:ext cx="334718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867" dirty="0">
                <a:solidFill>
                  <a:prstClr val="white"/>
                </a:solidFill>
                <a:latin typeface="Calibri"/>
              </a:rPr>
              <a:t>Capitalize on Demand Trends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47EA31B-D426-B262-DE30-0E74D8D61EF3}"/>
              </a:ext>
            </a:extLst>
          </p:cNvPr>
          <p:cNvSpPr txBox="1"/>
          <p:nvPr/>
        </p:nvSpPr>
        <p:spPr>
          <a:xfrm>
            <a:off x="7741995" y="5609057"/>
            <a:ext cx="15810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200" dirty="0">
                <a:solidFill>
                  <a:prstClr val="black"/>
                </a:solidFill>
                <a:latin typeface="Calibri"/>
              </a:rPr>
              <a:t>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06400" y="871795"/>
            <a:ext cx="660400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spcBef>
                <a:spcPct val="0"/>
              </a:spcBef>
            </a:pPr>
            <a:r>
              <a:rPr lang="en-US" sz="4000" b="1" dirty="0">
                <a:solidFill>
                  <a:prstClr val="white"/>
                </a:solidFill>
                <a:latin typeface="Calibri"/>
              </a:rPr>
              <a:t>Data Cleaning and Processing</a:t>
            </a:r>
            <a:r>
              <a:rPr lang="ar-EG" sz="4000" b="1" dirty="0">
                <a:solidFill>
                  <a:prstClr val="white"/>
                </a:solidFill>
                <a:latin typeface="Calibri"/>
                <a:cs typeface="Arial" panose="020B0604020202020204" pitchFamily="34" charset="0"/>
              </a:rPr>
              <a:t> </a:t>
            </a:r>
            <a:r>
              <a:rPr lang="en-US" sz="4000" b="1" dirty="0">
                <a:solidFill>
                  <a:prstClr val="white"/>
                </a:solidFill>
                <a:latin typeface="Calibri"/>
              </a:rPr>
              <a:t> By </a:t>
            </a:r>
            <a:r>
              <a:rPr lang="en-US" sz="4000" b="1" dirty="0" err="1">
                <a:solidFill>
                  <a:prstClr val="white"/>
                </a:solidFill>
                <a:latin typeface="Calibri"/>
              </a:rPr>
              <a:t>Paython</a:t>
            </a:r>
            <a:endParaRPr lang="en-US" sz="4000" dirty="0">
              <a:solidFill>
                <a:srgbClr val="FFFFFF"/>
              </a:solidFill>
              <a:latin typeface="TT Octosquares Compressed"/>
              <a:ea typeface="TT Octosquares Compressed"/>
              <a:cs typeface="TT Octosquares Compressed"/>
              <a:sym typeface="TT Octosquares Compressed"/>
            </a:endParaRPr>
          </a:p>
        </p:txBody>
      </p:sp>
      <p:sp>
        <p:nvSpPr>
          <p:cNvPr id="18" name="Freeform 18"/>
          <p:cNvSpPr/>
          <p:nvPr/>
        </p:nvSpPr>
        <p:spPr>
          <a:xfrm>
            <a:off x="1406950" y="141887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1717030" y="141887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Freeform 20"/>
          <p:cNvSpPr/>
          <p:nvPr/>
        </p:nvSpPr>
        <p:spPr>
          <a:xfrm>
            <a:off x="2027110" y="141887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2382935" y="2613205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id="36" name="Group 24">
            <a:extLst>
              <a:ext uri="{FF2B5EF4-FFF2-40B4-BE49-F238E27FC236}">
                <a16:creationId xmlns:a16="http://schemas.microsoft.com/office/drawing/2014/main" id="{8423EE2E-0A08-AF6D-C0A7-0C8C425B68A8}"/>
              </a:ext>
            </a:extLst>
          </p:cNvPr>
          <p:cNvGrpSpPr/>
          <p:nvPr/>
        </p:nvGrpSpPr>
        <p:grpSpPr>
          <a:xfrm>
            <a:off x="616986" y="2557244"/>
            <a:ext cx="383414" cy="356709"/>
            <a:chOff x="0" y="0"/>
            <a:chExt cx="812800" cy="812800"/>
          </a:xfrm>
        </p:grpSpPr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045AB521-0247-C76D-BF12-CC3BC04550DE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8" name="TextBox 26">
              <a:extLst>
                <a:ext uri="{FF2B5EF4-FFF2-40B4-BE49-F238E27FC236}">
                  <a16:creationId xmlns:a16="http://schemas.microsoft.com/office/drawing/2014/main" id="{B404EA22-E987-9336-FB82-27B9910B7F85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9" name="TextBox 27">
            <a:extLst>
              <a:ext uri="{FF2B5EF4-FFF2-40B4-BE49-F238E27FC236}">
                <a16:creationId xmlns:a16="http://schemas.microsoft.com/office/drawing/2014/main" id="{BA9EFBD1-446F-77F9-5A8E-EBFFDD4AA6CA}"/>
              </a:ext>
            </a:extLst>
          </p:cNvPr>
          <p:cNvSpPr txBox="1"/>
          <p:nvPr/>
        </p:nvSpPr>
        <p:spPr>
          <a:xfrm>
            <a:off x="1242235" y="2557858"/>
            <a:ext cx="3816355" cy="287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/>
            <a:r>
              <a:rPr lang="en-US" alt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Importing Data and Libraries</a:t>
            </a:r>
            <a:endParaRPr lang="en-US" sz="1867" b="1" dirty="0">
              <a:solidFill>
                <a:prstClr val="white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0" name="TextBox 28">
            <a:extLst>
              <a:ext uri="{FF2B5EF4-FFF2-40B4-BE49-F238E27FC236}">
                <a16:creationId xmlns:a16="http://schemas.microsoft.com/office/drawing/2014/main" id="{C6D6270E-4DFE-2E1A-0139-436A4F6DD989}"/>
              </a:ext>
            </a:extLst>
          </p:cNvPr>
          <p:cNvSpPr txBox="1"/>
          <p:nvPr/>
        </p:nvSpPr>
        <p:spPr>
          <a:xfrm>
            <a:off x="674799" y="2636577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41" name="TextBox 33">
            <a:extLst>
              <a:ext uri="{FF2B5EF4-FFF2-40B4-BE49-F238E27FC236}">
                <a16:creationId xmlns:a16="http://schemas.microsoft.com/office/drawing/2014/main" id="{0E363403-3201-5C4E-1158-2AADCDCCB55D}"/>
              </a:ext>
            </a:extLst>
          </p:cNvPr>
          <p:cNvSpPr txBox="1"/>
          <p:nvPr/>
        </p:nvSpPr>
        <p:spPr>
          <a:xfrm>
            <a:off x="564169" y="4519006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</a:t>
            </a:r>
          </a:p>
        </p:txBody>
      </p:sp>
      <p:grpSp>
        <p:nvGrpSpPr>
          <p:cNvPr id="42" name="Group 24">
            <a:extLst>
              <a:ext uri="{FF2B5EF4-FFF2-40B4-BE49-F238E27FC236}">
                <a16:creationId xmlns:a16="http://schemas.microsoft.com/office/drawing/2014/main" id="{6FB3F532-1597-3AC8-0A26-953987BE1A20}"/>
              </a:ext>
            </a:extLst>
          </p:cNvPr>
          <p:cNvGrpSpPr/>
          <p:nvPr/>
        </p:nvGrpSpPr>
        <p:grpSpPr>
          <a:xfrm>
            <a:off x="613464" y="3582097"/>
            <a:ext cx="383414" cy="356709"/>
            <a:chOff x="0" y="0"/>
            <a:chExt cx="812800" cy="812800"/>
          </a:xfrm>
        </p:grpSpPr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59FF6DF3-CFEC-C29F-93DC-6E57B51AC2F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4" name="TextBox 26">
              <a:extLst>
                <a:ext uri="{FF2B5EF4-FFF2-40B4-BE49-F238E27FC236}">
                  <a16:creationId xmlns:a16="http://schemas.microsoft.com/office/drawing/2014/main" id="{4DA46925-A2B3-C1DA-5478-47F58005E2B7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5" name="TextBox 28">
            <a:extLst>
              <a:ext uri="{FF2B5EF4-FFF2-40B4-BE49-F238E27FC236}">
                <a16:creationId xmlns:a16="http://schemas.microsoft.com/office/drawing/2014/main" id="{709A05B6-1350-E47B-4604-9717110D25DD}"/>
              </a:ext>
            </a:extLst>
          </p:cNvPr>
          <p:cNvSpPr txBox="1"/>
          <p:nvPr/>
        </p:nvSpPr>
        <p:spPr>
          <a:xfrm>
            <a:off x="671278" y="3661430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id="46" name="Group 24">
            <a:extLst>
              <a:ext uri="{FF2B5EF4-FFF2-40B4-BE49-F238E27FC236}">
                <a16:creationId xmlns:a16="http://schemas.microsoft.com/office/drawing/2014/main" id="{6E65AB51-F04B-9D78-4D0B-652F281B17B2}"/>
              </a:ext>
            </a:extLst>
          </p:cNvPr>
          <p:cNvGrpSpPr/>
          <p:nvPr/>
        </p:nvGrpSpPr>
        <p:grpSpPr>
          <a:xfrm>
            <a:off x="614452" y="3060214"/>
            <a:ext cx="383414" cy="356709"/>
            <a:chOff x="0" y="0"/>
            <a:chExt cx="812800" cy="812800"/>
          </a:xfrm>
        </p:grpSpPr>
        <p:sp>
          <p:nvSpPr>
            <p:cNvPr id="47" name="Freeform 25">
              <a:extLst>
                <a:ext uri="{FF2B5EF4-FFF2-40B4-BE49-F238E27FC236}">
                  <a16:creationId xmlns:a16="http://schemas.microsoft.com/office/drawing/2014/main" id="{654B17E5-4FA3-AAD0-EA4D-C5430B5073A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" name="TextBox 26">
              <a:extLst>
                <a:ext uri="{FF2B5EF4-FFF2-40B4-BE49-F238E27FC236}">
                  <a16:creationId xmlns:a16="http://schemas.microsoft.com/office/drawing/2014/main" id="{1E182B18-F4A7-7CCE-7EC6-D51C63A6425C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9" name="TextBox 28">
            <a:extLst>
              <a:ext uri="{FF2B5EF4-FFF2-40B4-BE49-F238E27FC236}">
                <a16:creationId xmlns:a16="http://schemas.microsoft.com/office/drawing/2014/main" id="{2A816FC4-BBAE-8B8E-5201-D1FD7D787699}"/>
              </a:ext>
            </a:extLst>
          </p:cNvPr>
          <p:cNvSpPr txBox="1"/>
          <p:nvPr/>
        </p:nvSpPr>
        <p:spPr>
          <a:xfrm>
            <a:off x="672266" y="3139547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B4B843F-4A48-5190-8A20-AD188DB5B078}"/>
              </a:ext>
            </a:extLst>
          </p:cNvPr>
          <p:cNvSpPr txBox="1"/>
          <p:nvPr/>
        </p:nvSpPr>
        <p:spPr>
          <a:xfrm>
            <a:off x="819028" y="2974695"/>
            <a:ext cx="32522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630"/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Initial Data Inspection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71ECCAD-6EF2-0F72-411A-2E79F319021D}"/>
              </a:ext>
            </a:extLst>
          </p:cNvPr>
          <p:cNvSpPr txBox="1"/>
          <p:nvPr/>
        </p:nvSpPr>
        <p:spPr>
          <a:xfrm>
            <a:off x="641075" y="3586045"/>
            <a:ext cx="54535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630"/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 Checking Missing Values and Duplicates</a:t>
            </a:r>
          </a:p>
        </p:txBody>
      </p:sp>
      <p:grpSp>
        <p:nvGrpSpPr>
          <p:cNvPr id="52" name="Group 24">
            <a:extLst>
              <a:ext uri="{FF2B5EF4-FFF2-40B4-BE49-F238E27FC236}">
                <a16:creationId xmlns:a16="http://schemas.microsoft.com/office/drawing/2014/main" id="{410187DF-C56D-9BC2-9000-5EBD15DC2435}"/>
              </a:ext>
            </a:extLst>
          </p:cNvPr>
          <p:cNvGrpSpPr/>
          <p:nvPr/>
        </p:nvGrpSpPr>
        <p:grpSpPr>
          <a:xfrm>
            <a:off x="620887" y="4096316"/>
            <a:ext cx="383414" cy="356709"/>
            <a:chOff x="0" y="0"/>
            <a:chExt cx="812800" cy="812800"/>
          </a:xfrm>
        </p:grpSpPr>
        <p:sp>
          <p:nvSpPr>
            <p:cNvPr id="53" name="Freeform 25">
              <a:extLst>
                <a:ext uri="{FF2B5EF4-FFF2-40B4-BE49-F238E27FC236}">
                  <a16:creationId xmlns:a16="http://schemas.microsoft.com/office/drawing/2014/main" id="{AF3D8DDD-9167-4553-87A1-D7FCD26ECCD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TextBox 26">
              <a:extLst>
                <a:ext uri="{FF2B5EF4-FFF2-40B4-BE49-F238E27FC236}">
                  <a16:creationId xmlns:a16="http://schemas.microsoft.com/office/drawing/2014/main" id="{0748AC1F-619E-DA83-46C5-E5C972119E7C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5" name="TextBox 28">
            <a:extLst>
              <a:ext uri="{FF2B5EF4-FFF2-40B4-BE49-F238E27FC236}">
                <a16:creationId xmlns:a16="http://schemas.microsoft.com/office/drawing/2014/main" id="{7918A9BC-7BCF-7403-5407-98EFB256AF30}"/>
              </a:ext>
            </a:extLst>
          </p:cNvPr>
          <p:cNvSpPr txBox="1"/>
          <p:nvPr/>
        </p:nvSpPr>
        <p:spPr>
          <a:xfrm>
            <a:off x="678700" y="4175649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3714C59-B829-30A6-BF9E-4FC2B8405B8A}"/>
              </a:ext>
            </a:extLst>
          </p:cNvPr>
          <p:cNvSpPr txBox="1"/>
          <p:nvPr/>
        </p:nvSpPr>
        <p:spPr>
          <a:xfrm>
            <a:off x="1145554" y="4109384"/>
            <a:ext cx="334718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alt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Handling Missing Values</a:t>
            </a:r>
            <a:endParaRPr lang="en-US" sz="1867" dirty="0">
              <a:solidFill>
                <a:prstClr val="white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grpSp>
        <p:nvGrpSpPr>
          <p:cNvPr id="58" name="Group 24">
            <a:extLst>
              <a:ext uri="{FF2B5EF4-FFF2-40B4-BE49-F238E27FC236}">
                <a16:creationId xmlns:a16="http://schemas.microsoft.com/office/drawing/2014/main" id="{271ECBF6-14ED-D19D-4EDC-8D7D79F44211}"/>
              </a:ext>
            </a:extLst>
          </p:cNvPr>
          <p:cNvGrpSpPr/>
          <p:nvPr/>
        </p:nvGrpSpPr>
        <p:grpSpPr>
          <a:xfrm>
            <a:off x="616986" y="4549550"/>
            <a:ext cx="383414" cy="356709"/>
            <a:chOff x="0" y="0"/>
            <a:chExt cx="812800" cy="812800"/>
          </a:xfrm>
        </p:grpSpPr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FEC1ECCB-DEDC-B625-5BDD-111905880D6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TextBox 26">
              <a:extLst>
                <a:ext uri="{FF2B5EF4-FFF2-40B4-BE49-F238E27FC236}">
                  <a16:creationId xmlns:a16="http://schemas.microsoft.com/office/drawing/2014/main" id="{24B446F0-E74B-3BDD-DE59-3C22718A2F0C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1" name="TextBox 27">
            <a:extLst>
              <a:ext uri="{FF2B5EF4-FFF2-40B4-BE49-F238E27FC236}">
                <a16:creationId xmlns:a16="http://schemas.microsoft.com/office/drawing/2014/main" id="{F45FE898-E8AE-3CC0-C1CB-0B2C8B1474F4}"/>
              </a:ext>
            </a:extLst>
          </p:cNvPr>
          <p:cNvSpPr txBox="1"/>
          <p:nvPr/>
        </p:nvSpPr>
        <p:spPr>
          <a:xfrm>
            <a:off x="1242235" y="4550164"/>
            <a:ext cx="3816355" cy="287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/>
            <a:r>
              <a:rPr lang="en-US" alt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Removing Outliers</a:t>
            </a:r>
            <a:endParaRPr lang="en-US" sz="1867" b="1" dirty="0">
              <a:solidFill>
                <a:prstClr val="white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2" name="TextBox 28">
            <a:extLst>
              <a:ext uri="{FF2B5EF4-FFF2-40B4-BE49-F238E27FC236}">
                <a16:creationId xmlns:a16="http://schemas.microsoft.com/office/drawing/2014/main" id="{0C9495D2-4991-A161-DA1F-8A2657BC1E1B}"/>
              </a:ext>
            </a:extLst>
          </p:cNvPr>
          <p:cNvSpPr txBox="1"/>
          <p:nvPr/>
        </p:nvSpPr>
        <p:spPr>
          <a:xfrm>
            <a:off x="674799" y="4628883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grpSp>
        <p:nvGrpSpPr>
          <p:cNvPr id="64" name="Group 24">
            <a:extLst>
              <a:ext uri="{FF2B5EF4-FFF2-40B4-BE49-F238E27FC236}">
                <a16:creationId xmlns:a16="http://schemas.microsoft.com/office/drawing/2014/main" id="{4BD1C31F-DF28-04F2-D573-D3C2B8107983}"/>
              </a:ext>
            </a:extLst>
          </p:cNvPr>
          <p:cNvGrpSpPr/>
          <p:nvPr/>
        </p:nvGrpSpPr>
        <p:grpSpPr>
          <a:xfrm>
            <a:off x="613464" y="5574403"/>
            <a:ext cx="383414" cy="356709"/>
            <a:chOff x="0" y="0"/>
            <a:chExt cx="812800" cy="812800"/>
          </a:xfrm>
        </p:grpSpPr>
        <p:sp>
          <p:nvSpPr>
            <p:cNvPr id="65" name="Freeform 25">
              <a:extLst>
                <a:ext uri="{FF2B5EF4-FFF2-40B4-BE49-F238E27FC236}">
                  <a16:creationId xmlns:a16="http://schemas.microsoft.com/office/drawing/2014/main" id="{95BB7A6E-3E1F-9C0D-98F2-81295738460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6" name="TextBox 26">
              <a:extLst>
                <a:ext uri="{FF2B5EF4-FFF2-40B4-BE49-F238E27FC236}">
                  <a16:creationId xmlns:a16="http://schemas.microsoft.com/office/drawing/2014/main" id="{EF0B2291-0042-38A6-B5C5-BD3351C97479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7" name="TextBox 28">
            <a:extLst>
              <a:ext uri="{FF2B5EF4-FFF2-40B4-BE49-F238E27FC236}">
                <a16:creationId xmlns:a16="http://schemas.microsoft.com/office/drawing/2014/main" id="{4BCAE314-619B-0B26-4F5A-0E0FC164F215}"/>
              </a:ext>
            </a:extLst>
          </p:cNvPr>
          <p:cNvSpPr txBox="1"/>
          <p:nvPr/>
        </p:nvSpPr>
        <p:spPr>
          <a:xfrm>
            <a:off x="671278" y="5653736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grpSp>
        <p:nvGrpSpPr>
          <p:cNvPr id="68" name="Group 24">
            <a:extLst>
              <a:ext uri="{FF2B5EF4-FFF2-40B4-BE49-F238E27FC236}">
                <a16:creationId xmlns:a16="http://schemas.microsoft.com/office/drawing/2014/main" id="{351C5392-5DCA-B419-80CB-A3586404CCF7}"/>
              </a:ext>
            </a:extLst>
          </p:cNvPr>
          <p:cNvGrpSpPr/>
          <p:nvPr/>
        </p:nvGrpSpPr>
        <p:grpSpPr>
          <a:xfrm>
            <a:off x="614452" y="5052520"/>
            <a:ext cx="383414" cy="356709"/>
            <a:chOff x="0" y="0"/>
            <a:chExt cx="812800" cy="812800"/>
          </a:xfrm>
        </p:grpSpPr>
        <p:sp>
          <p:nvSpPr>
            <p:cNvPr id="69" name="Freeform 25">
              <a:extLst>
                <a:ext uri="{FF2B5EF4-FFF2-40B4-BE49-F238E27FC236}">
                  <a16:creationId xmlns:a16="http://schemas.microsoft.com/office/drawing/2014/main" id="{F0180846-6157-96A5-875B-A662B5E5950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0" name="TextBox 26">
              <a:extLst>
                <a:ext uri="{FF2B5EF4-FFF2-40B4-BE49-F238E27FC236}">
                  <a16:creationId xmlns:a16="http://schemas.microsoft.com/office/drawing/2014/main" id="{CC3873F8-6C3A-B484-FC7F-09F211655CDF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1" name="TextBox 28">
            <a:extLst>
              <a:ext uri="{FF2B5EF4-FFF2-40B4-BE49-F238E27FC236}">
                <a16:creationId xmlns:a16="http://schemas.microsoft.com/office/drawing/2014/main" id="{CD8400DE-594C-2ACE-6B0B-1F7196DFF542}"/>
              </a:ext>
            </a:extLst>
          </p:cNvPr>
          <p:cNvSpPr txBox="1"/>
          <p:nvPr/>
        </p:nvSpPr>
        <p:spPr>
          <a:xfrm>
            <a:off x="672266" y="5131853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349AB3E-A02D-5D74-CAFE-F58F72F65E28}"/>
              </a:ext>
            </a:extLst>
          </p:cNvPr>
          <p:cNvSpPr txBox="1"/>
          <p:nvPr/>
        </p:nvSpPr>
        <p:spPr>
          <a:xfrm>
            <a:off x="1145554" y="5024067"/>
            <a:ext cx="421849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Fixing Data Types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B9FDD4C-01BA-75BB-4DB5-0A84F80E8444}"/>
              </a:ext>
            </a:extLst>
          </p:cNvPr>
          <p:cNvSpPr txBox="1"/>
          <p:nvPr/>
        </p:nvSpPr>
        <p:spPr>
          <a:xfrm>
            <a:off x="881910" y="5556693"/>
            <a:ext cx="451448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630"/>
            <a:r>
              <a:rPr lang="en-US" sz="1867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Text Cleaning and Standardization</a:t>
            </a:r>
          </a:p>
        </p:txBody>
      </p:sp>
      <p:grpSp>
        <p:nvGrpSpPr>
          <p:cNvPr id="74" name="Group 24">
            <a:extLst>
              <a:ext uri="{FF2B5EF4-FFF2-40B4-BE49-F238E27FC236}">
                <a16:creationId xmlns:a16="http://schemas.microsoft.com/office/drawing/2014/main" id="{DB6D2BCF-93E9-6E1B-4A8B-5BACD289C0FE}"/>
              </a:ext>
            </a:extLst>
          </p:cNvPr>
          <p:cNvGrpSpPr/>
          <p:nvPr/>
        </p:nvGrpSpPr>
        <p:grpSpPr>
          <a:xfrm>
            <a:off x="620887" y="6088622"/>
            <a:ext cx="383414" cy="356709"/>
            <a:chOff x="0" y="0"/>
            <a:chExt cx="812800" cy="812800"/>
          </a:xfrm>
        </p:grpSpPr>
        <p:sp>
          <p:nvSpPr>
            <p:cNvPr id="75" name="Freeform 25">
              <a:extLst>
                <a:ext uri="{FF2B5EF4-FFF2-40B4-BE49-F238E27FC236}">
                  <a16:creationId xmlns:a16="http://schemas.microsoft.com/office/drawing/2014/main" id="{D3C1008C-23D1-5615-196A-EC644BEA8D7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6" name="TextBox 26">
              <a:extLst>
                <a:ext uri="{FF2B5EF4-FFF2-40B4-BE49-F238E27FC236}">
                  <a16:creationId xmlns:a16="http://schemas.microsoft.com/office/drawing/2014/main" id="{F2384ADF-3B56-2C67-F786-D249BE0E598F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77" name="TextBox 28">
            <a:extLst>
              <a:ext uri="{FF2B5EF4-FFF2-40B4-BE49-F238E27FC236}">
                <a16:creationId xmlns:a16="http://schemas.microsoft.com/office/drawing/2014/main" id="{E0CF26CF-4212-C85B-6264-160D1E117666}"/>
              </a:ext>
            </a:extLst>
          </p:cNvPr>
          <p:cNvSpPr txBox="1"/>
          <p:nvPr/>
        </p:nvSpPr>
        <p:spPr>
          <a:xfrm>
            <a:off x="678700" y="6167955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03E61C4-1033-4B1B-65C1-5EDACCB57917}"/>
              </a:ext>
            </a:extLst>
          </p:cNvPr>
          <p:cNvSpPr txBox="1"/>
          <p:nvPr/>
        </p:nvSpPr>
        <p:spPr>
          <a:xfrm>
            <a:off x="1145554" y="6101690"/>
            <a:ext cx="54535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/>
            <a:r>
              <a:rPr lang="en-US" sz="1867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Removing Duplicates and Merging Invoices</a:t>
            </a:r>
          </a:p>
        </p:txBody>
      </p:sp>
      <p:sp>
        <p:nvSpPr>
          <p:cNvPr id="80" name="Freeform 12">
            <a:extLst>
              <a:ext uri="{FF2B5EF4-FFF2-40B4-BE49-F238E27FC236}">
                <a16:creationId xmlns:a16="http://schemas.microsoft.com/office/drawing/2014/main" id="{10136CCC-5855-F95F-91B1-19F58297E1F4}"/>
              </a:ext>
            </a:extLst>
          </p:cNvPr>
          <p:cNvSpPr/>
          <p:nvPr/>
        </p:nvSpPr>
        <p:spPr>
          <a:xfrm>
            <a:off x="7247403" y="968465"/>
            <a:ext cx="3925109" cy="4742826"/>
          </a:xfrm>
          <a:custGeom>
            <a:avLst/>
            <a:gdLst/>
            <a:ahLst/>
            <a:cxnLst/>
            <a:rect l="l" t="t" r="r" b="b"/>
            <a:pathLst>
              <a:path w="5435815" h="5805239">
                <a:moveTo>
                  <a:pt x="0" y="0"/>
                </a:moveTo>
                <a:lnTo>
                  <a:pt x="5435814" y="0"/>
                </a:lnTo>
                <a:lnTo>
                  <a:pt x="5435814" y="5805239"/>
                </a:lnTo>
                <a:lnTo>
                  <a:pt x="0" y="580523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" name="Group 5"/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/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46061" y="1495897"/>
            <a:ext cx="4978399" cy="842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lnSpc>
                <a:spcPts val="7990"/>
              </a:lnSpc>
              <a:spcBef>
                <a:spcPct val="0"/>
              </a:spcBef>
            </a:pPr>
            <a:r>
              <a:rPr lang="en-US" sz="2400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Some visualizations by Python</a:t>
            </a:r>
            <a:endParaRPr lang="en-US" sz="2400" b="1" dirty="0">
              <a:solidFill>
                <a:prstClr val="white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  <a:sym typeface="TT Octosquares Compressed"/>
            </a:endParaRPr>
          </a:p>
        </p:txBody>
      </p:sp>
      <p:sp>
        <p:nvSpPr>
          <p:cNvPr id="20" name="Freeform 20"/>
          <p:cNvSpPr/>
          <p:nvPr/>
        </p:nvSpPr>
        <p:spPr>
          <a:xfrm>
            <a:off x="1215100" y="123981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Freeform 21"/>
          <p:cNvSpPr/>
          <p:nvPr/>
        </p:nvSpPr>
        <p:spPr>
          <a:xfrm>
            <a:off x="1525180" y="123981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Freeform 22"/>
          <p:cNvSpPr/>
          <p:nvPr/>
        </p:nvSpPr>
        <p:spPr>
          <a:xfrm>
            <a:off x="1835260" y="123981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/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25" name="Picture 24" descr="A graph with orange lines&#10;&#10;AI-generated content may be incorrect.">
            <a:extLst>
              <a:ext uri="{FF2B5EF4-FFF2-40B4-BE49-F238E27FC236}">
                <a16:creationId xmlns:a16="http://schemas.microsoft.com/office/drawing/2014/main" id="{2A50FAB3-7B7A-6B06-43D4-6D31C716BA92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77" y="4047063"/>
            <a:ext cx="4933939" cy="2576439"/>
          </a:xfrm>
          <a:prstGeom prst="parallelogram">
            <a:avLst>
              <a:gd name="adj" fmla="val 0"/>
            </a:avLst>
          </a:prstGeom>
        </p:spPr>
      </p:pic>
      <p:pic>
        <p:nvPicPr>
          <p:cNvPr id="27" name="Picture 26" descr="A graph of a number of data&#10;&#10;AI-generated content may be incorrect.">
            <a:extLst>
              <a:ext uri="{FF2B5EF4-FFF2-40B4-BE49-F238E27FC236}">
                <a16:creationId xmlns:a16="http://schemas.microsoft.com/office/drawing/2014/main" id="{3E783737-86A2-3FA2-6A9B-85648C4283EA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3098" y="435599"/>
            <a:ext cx="7309159" cy="2737593"/>
          </a:xfrm>
          <a:prstGeom prst="parallelogram">
            <a:avLst>
              <a:gd name="adj" fmla="val 0"/>
            </a:avLst>
          </a:prstGeom>
        </p:spPr>
      </p:pic>
      <p:pic>
        <p:nvPicPr>
          <p:cNvPr id="29" name="Picture 28" descr="A graph of a bar graph&#10;&#10;AI-generated content may be incorrect.">
            <a:extLst>
              <a:ext uri="{FF2B5EF4-FFF2-40B4-BE49-F238E27FC236}">
                <a16:creationId xmlns:a16="http://schemas.microsoft.com/office/drawing/2014/main" id="{B755204B-A3EF-54D3-2C1A-61E026CE6893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4191000"/>
            <a:ext cx="4661351" cy="24325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1DF12F-63A2-EA7D-8A21-AB4689098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DC8AFAB-F613-9567-DCB2-21B5F882B8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59986C8-68E1-1B50-0BF7-BD4D9F71B856}"/>
              </a:ext>
            </a:extLst>
          </p:cNvPr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50E3479C-4D8A-54DD-2511-8E0B36546F44}"/>
              </a:ext>
            </a:extLst>
          </p:cNvPr>
          <p:cNvSpPr txBox="1"/>
          <p:nvPr/>
        </p:nvSpPr>
        <p:spPr>
          <a:xfrm>
            <a:off x="10726196" y="345116"/>
            <a:ext cx="652307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D8C31034-ABFA-C0F3-3BCC-79B5269F1B6F}"/>
              </a:ext>
            </a:extLst>
          </p:cNvPr>
          <p:cNvSpPr txBox="1"/>
          <p:nvPr/>
        </p:nvSpPr>
        <p:spPr>
          <a:xfrm>
            <a:off x="9688998" y="345116"/>
            <a:ext cx="706998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14354DA0-2112-E461-8207-6212C0F093ED}"/>
              </a:ext>
            </a:extLst>
          </p:cNvPr>
          <p:cNvSpPr txBox="1"/>
          <p:nvPr/>
        </p:nvSpPr>
        <p:spPr>
          <a:xfrm>
            <a:off x="8868494" y="345116"/>
            <a:ext cx="490304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903C9898-6277-67D1-7AF6-56D8D88C7CB9}"/>
              </a:ext>
            </a:extLst>
          </p:cNvPr>
          <p:cNvSpPr txBox="1"/>
          <p:nvPr/>
        </p:nvSpPr>
        <p:spPr>
          <a:xfrm>
            <a:off x="8031321" y="345116"/>
            <a:ext cx="539840" cy="13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1120"/>
              </a:lnSpc>
              <a:spcBef>
                <a:spcPct val="0"/>
              </a:spcBef>
              <a:defRPr/>
            </a:pPr>
            <a:r>
              <a:rPr lang="en-US" sz="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422311C9-65A7-F46A-A55E-AE74E5BD4425}"/>
              </a:ext>
            </a:extLst>
          </p:cNvPr>
          <p:cNvSpPr txBox="1"/>
          <p:nvPr/>
        </p:nvSpPr>
        <p:spPr>
          <a:xfrm>
            <a:off x="0" y="2035315"/>
            <a:ext cx="660400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defRPr/>
            </a:pPr>
            <a:r>
              <a:rPr lang="en-US" sz="4000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Analyze data in Excel file</a:t>
            </a:r>
            <a:endParaRPr lang="en-US" sz="4000" b="1" dirty="0">
              <a:solidFill>
                <a:prstClr val="white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FC3AFAE3-8073-6500-02B9-428FAF77D5A6}"/>
              </a:ext>
            </a:extLst>
          </p:cNvPr>
          <p:cNvSpPr/>
          <p:nvPr/>
        </p:nvSpPr>
        <p:spPr>
          <a:xfrm>
            <a:off x="1406950" y="141887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82D7B39C-DF7F-BBDC-7F2D-63F928D5CE24}"/>
              </a:ext>
            </a:extLst>
          </p:cNvPr>
          <p:cNvSpPr/>
          <p:nvPr/>
        </p:nvSpPr>
        <p:spPr>
          <a:xfrm>
            <a:off x="1717030" y="141887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3044B834-CE27-607B-1470-EDEE8777702D}"/>
              </a:ext>
            </a:extLst>
          </p:cNvPr>
          <p:cNvSpPr/>
          <p:nvPr/>
        </p:nvSpPr>
        <p:spPr>
          <a:xfrm>
            <a:off x="2027110" y="141887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5"/>
                </a:lnTo>
                <a:lnTo>
                  <a:pt x="0" y="55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" name="TextBox 35">
            <a:extLst>
              <a:ext uri="{FF2B5EF4-FFF2-40B4-BE49-F238E27FC236}">
                <a16:creationId xmlns:a16="http://schemas.microsoft.com/office/drawing/2014/main" id="{075E7A1A-7859-4AE4-1C26-A3E977326DBF}"/>
              </a:ext>
            </a:extLst>
          </p:cNvPr>
          <p:cNvSpPr txBox="1"/>
          <p:nvPr/>
        </p:nvSpPr>
        <p:spPr>
          <a:xfrm>
            <a:off x="2268943" y="3317317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id="36" name="Group 24">
            <a:extLst>
              <a:ext uri="{FF2B5EF4-FFF2-40B4-BE49-F238E27FC236}">
                <a16:creationId xmlns:a16="http://schemas.microsoft.com/office/drawing/2014/main" id="{4B79AB1E-2F08-E81C-C9C6-73BA499DE8E4}"/>
              </a:ext>
            </a:extLst>
          </p:cNvPr>
          <p:cNvGrpSpPr/>
          <p:nvPr/>
        </p:nvGrpSpPr>
        <p:grpSpPr>
          <a:xfrm>
            <a:off x="502994" y="3261356"/>
            <a:ext cx="383414" cy="356709"/>
            <a:chOff x="0" y="0"/>
            <a:chExt cx="812800" cy="812800"/>
          </a:xfrm>
        </p:grpSpPr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0AF6A473-F7B2-6504-EE5E-350678A3787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8" name="TextBox 26">
              <a:extLst>
                <a:ext uri="{FF2B5EF4-FFF2-40B4-BE49-F238E27FC236}">
                  <a16:creationId xmlns:a16="http://schemas.microsoft.com/office/drawing/2014/main" id="{A6548AF8-4922-0C32-D0F2-5261571566B7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39" name="TextBox 27">
            <a:extLst>
              <a:ext uri="{FF2B5EF4-FFF2-40B4-BE49-F238E27FC236}">
                <a16:creationId xmlns:a16="http://schemas.microsoft.com/office/drawing/2014/main" id="{1B8707B4-30C7-6819-E238-A771877E1844}"/>
              </a:ext>
            </a:extLst>
          </p:cNvPr>
          <p:cNvSpPr txBox="1"/>
          <p:nvPr/>
        </p:nvSpPr>
        <p:spPr>
          <a:xfrm>
            <a:off x="1128243" y="3261970"/>
            <a:ext cx="3816355" cy="287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defRPr/>
            </a:pPr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 Processing &amp; Consolidation</a:t>
            </a:r>
          </a:p>
        </p:txBody>
      </p:sp>
      <p:sp>
        <p:nvSpPr>
          <p:cNvPr id="40" name="TextBox 28">
            <a:extLst>
              <a:ext uri="{FF2B5EF4-FFF2-40B4-BE49-F238E27FC236}">
                <a16:creationId xmlns:a16="http://schemas.microsoft.com/office/drawing/2014/main" id="{175273CB-0B65-4CBF-588C-9DDA102DBE86}"/>
              </a:ext>
            </a:extLst>
          </p:cNvPr>
          <p:cNvSpPr txBox="1"/>
          <p:nvPr/>
        </p:nvSpPr>
        <p:spPr>
          <a:xfrm>
            <a:off x="560808" y="3340689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41" name="TextBox 33">
            <a:extLst>
              <a:ext uri="{FF2B5EF4-FFF2-40B4-BE49-F238E27FC236}">
                <a16:creationId xmlns:a16="http://schemas.microsoft.com/office/drawing/2014/main" id="{8D6FFB0F-C452-826E-823F-0C6A2586D7CF}"/>
              </a:ext>
            </a:extLst>
          </p:cNvPr>
          <p:cNvSpPr txBox="1"/>
          <p:nvPr/>
        </p:nvSpPr>
        <p:spPr>
          <a:xfrm>
            <a:off x="450177" y="5223118"/>
            <a:ext cx="330740" cy="198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</a:t>
            </a:r>
          </a:p>
        </p:txBody>
      </p:sp>
      <p:grpSp>
        <p:nvGrpSpPr>
          <p:cNvPr id="42" name="Group 24">
            <a:extLst>
              <a:ext uri="{FF2B5EF4-FFF2-40B4-BE49-F238E27FC236}">
                <a16:creationId xmlns:a16="http://schemas.microsoft.com/office/drawing/2014/main" id="{390A3779-A166-FFE0-5D67-F7A18D1F97EB}"/>
              </a:ext>
            </a:extLst>
          </p:cNvPr>
          <p:cNvGrpSpPr/>
          <p:nvPr/>
        </p:nvGrpSpPr>
        <p:grpSpPr>
          <a:xfrm>
            <a:off x="499473" y="4286209"/>
            <a:ext cx="383414" cy="356709"/>
            <a:chOff x="0" y="0"/>
            <a:chExt cx="812800" cy="812800"/>
          </a:xfrm>
        </p:grpSpPr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A059EF0E-FA7F-464F-5E02-AB05A3A7F36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4" name="TextBox 26">
              <a:extLst>
                <a:ext uri="{FF2B5EF4-FFF2-40B4-BE49-F238E27FC236}">
                  <a16:creationId xmlns:a16="http://schemas.microsoft.com/office/drawing/2014/main" id="{90BF5769-22BA-0C8A-A8B5-089EDE377CF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5" name="TextBox 28">
            <a:extLst>
              <a:ext uri="{FF2B5EF4-FFF2-40B4-BE49-F238E27FC236}">
                <a16:creationId xmlns:a16="http://schemas.microsoft.com/office/drawing/2014/main" id="{4F7889FB-7A98-9EC5-CE6E-58F78E77B7B5}"/>
              </a:ext>
            </a:extLst>
          </p:cNvPr>
          <p:cNvSpPr txBox="1"/>
          <p:nvPr/>
        </p:nvSpPr>
        <p:spPr>
          <a:xfrm>
            <a:off x="557286" y="4365542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grpSp>
        <p:nvGrpSpPr>
          <p:cNvPr id="46" name="Group 24">
            <a:extLst>
              <a:ext uri="{FF2B5EF4-FFF2-40B4-BE49-F238E27FC236}">
                <a16:creationId xmlns:a16="http://schemas.microsoft.com/office/drawing/2014/main" id="{09D75096-77E9-D559-5ACA-A1C46840FD31}"/>
              </a:ext>
            </a:extLst>
          </p:cNvPr>
          <p:cNvGrpSpPr/>
          <p:nvPr/>
        </p:nvGrpSpPr>
        <p:grpSpPr>
          <a:xfrm>
            <a:off x="500461" y="3764326"/>
            <a:ext cx="383414" cy="356709"/>
            <a:chOff x="0" y="0"/>
            <a:chExt cx="812800" cy="812800"/>
          </a:xfrm>
        </p:grpSpPr>
        <p:sp>
          <p:nvSpPr>
            <p:cNvPr id="47" name="Freeform 25">
              <a:extLst>
                <a:ext uri="{FF2B5EF4-FFF2-40B4-BE49-F238E27FC236}">
                  <a16:creationId xmlns:a16="http://schemas.microsoft.com/office/drawing/2014/main" id="{A67DB9A8-BA63-0965-34E8-CEF745F042CE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8" name="TextBox 26">
              <a:extLst>
                <a:ext uri="{FF2B5EF4-FFF2-40B4-BE49-F238E27FC236}">
                  <a16:creationId xmlns:a16="http://schemas.microsoft.com/office/drawing/2014/main" id="{CB1F41CB-A212-4E78-30CC-1F0B36625B0B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49" name="TextBox 28">
            <a:extLst>
              <a:ext uri="{FF2B5EF4-FFF2-40B4-BE49-F238E27FC236}">
                <a16:creationId xmlns:a16="http://schemas.microsoft.com/office/drawing/2014/main" id="{21AED886-85CB-3A4A-EFB8-F42C9132F271}"/>
              </a:ext>
            </a:extLst>
          </p:cNvPr>
          <p:cNvSpPr txBox="1"/>
          <p:nvPr/>
        </p:nvSpPr>
        <p:spPr>
          <a:xfrm>
            <a:off x="558274" y="3843659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158618-2308-8255-4293-75B59E1D92F9}"/>
              </a:ext>
            </a:extLst>
          </p:cNvPr>
          <p:cNvSpPr txBox="1"/>
          <p:nvPr/>
        </p:nvSpPr>
        <p:spPr>
          <a:xfrm>
            <a:off x="705037" y="3678807"/>
            <a:ext cx="32522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630">
              <a:defRPr/>
            </a:pPr>
            <a:r>
              <a:rPr lang="en-US" sz="1867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Create </a:t>
            </a:r>
            <a:r>
              <a:rPr lang="en-US" sz="1867" dirty="0" err="1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poviet</a:t>
            </a:r>
            <a:r>
              <a:rPr lang="en-US" sz="1867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tables </a:t>
            </a:r>
            <a:endParaRPr lang="en-US" sz="1867" b="1" dirty="0">
              <a:solidFill>
                <a:prstClr val="white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B6A0F09-8599-3387-12CF-1D91E805566D}"/>
              </a:ext>
            </a:extLst>
          </p:cNvPr>
          <p:cNvSpPr txBox="1"/>
          <p:nvPr/>
        </p:nvSpPr>
        <p:spPr>
          <a:xfrm>
            <a:off x="940700" y="4280267"/>
            <a:ext cx="4634909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630">
              <a:defRPr/>
            </a:pPr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Sales Performance Analysis - Bar Chart</a:t>
            </a:r>
          </a:p>
        </p:txBody>
      </p:sp>
      <p:grpSp>
        <p:nvGrpSpPr>
          <p:cNvPr id="52" name="Group 24">
            <a:extLst>
              <a:ext uri="{FF2B5EF4-FFF2-40B4-BE49-F238E27FC236}">
                <a16:creationId xmlns:a16="http://schemas.microsoft.com/office/drawing/2014/main" id="{58E5DBD0-F55D-9FAB-2723-8530E4C61382}"/>
              </a:ext>
            </a:extLst>
          </p:cNvPr>
          <p:cNvGrpSpPr/>
          <p:nvPr/>
        </p:nvGrpSpPr>
        <p:grpSpPr>
          <a:xfrm>
            <a:off x="506896" y="4800428"/>
            <a:ext cx="383414" cy="356709"/>
            <a:chOff x="0" y="0"/>
            <a:chExt cx="812800" cy="812800"/>
          </a:xfrm>
        </p:grpSpPr>
        <p:sp>
          <p:nvSpPr>
            <p:cNvPr id="53" name="Freeform 25">
              <a:extLst>
                <a:ext uri="{FF2B5EF4-FFF2-40B4-BE49-F238E27FC236}">
                  <a16:creationId xmlns:a16="http://schemas.microsoft.com/office/drawing/2014/main" id="{C3ABC622-CC42-FD47-A250-A3256339177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54" name="TextBox 26">
              <a:extLst>
                <a:ext uri="{FF2B5EF4-FFF2-40B4-BE49-F238E27FC236}">
                  <a16:creationId xmlns:a16="http://schemas.microsoft.com/office/drawing/2014/main" id="{ED516F80-F994-C885-811C-5F923D86F879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55" name="TextBox 28">
            <a:extLst>
              <a:ext uri="{FF2B5EF4-FFF2-40B4-BE49-F238E27FC236}">
                <a16:creationId xmlns:a16="http://schemas.microsoft.com/office/drawing/2014/main" id="{B8893DFF-E65B-D9EF-B26E-BE8EA0E49B8A}"/>
              </a:ext>
            </a:extLst>
          </p:cNvPr>
          <p:cNvSpPr txBox="1"/>
          <p:nvPr/>
        </p:nvSpPr>
        <p:spPr>
          <a:xfrm>
            <a:off x="564709" y="4879761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1AF9B2D-B5E2-0E0F-7785-3FBDAC9B20D6}"/>
              </a:ext>
            </a:extLst>
          </p:cNvPr>
          <p:cNvSpPr txBox="1"/>
          <p:nvPr/>
        </p:nvSpPr>
        <p:spPr>
          <a:xfrm>
            <a:off x="1031562" y="4813496"/>
            <a:ext cx="334718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630">
              <a:defRPr/>
            </a:pPr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Sum of Sales - Pie Chart</a:t>
            </a:r>
            <a:endParaRPr lang="en-US" sz="1867" dirty="0">
              <a:solidFill>
                <a:prstClr val="white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grpSp>
        <p:nvGrpSpPr>
          <p:cNvPr id="58" name="Group 24">
            <a:extLst>
              <a:ext uri="{FF2B5EF4-FFF2-40B4-BE49-F238E27FC236}">
                <a16:creationId xmlns:a16="http://schemas.microsoft.com/office/drawing/2014/main" id="{D26FB9F2-6664-C1AE-8DCA-CE2DA2C33FE3}"/>
              </a:ext>
            </a:extLst>
          </p:cNvPr>
          <p:cNvGrpSpPr/>
          <p:nvPr/>
        </p:nvGrpSpPr>
        <p:grpSpPr>
          <a:xfrm>
            <a:off x="502994" y="5253662"/>
            <a:ext cx="383414" cy="356709"/>
            <a:chOff x="0" y="0"/>
            <a:chExt cx="812800" cy="812800"/>
          </a:xfrm>
        </p:grpSpPr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30B4090B-994B-269D-BCE6-FA3D9DF54F2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0" name="TextBox 26">
              <a:extLst>
                <a:ext uri="{FF2B5EF4-FFF2-40B4-BE49-F238E27FC236}">
                  <a16:creationId xmlns:a16="http://schemas.microsoft.com/office/drawing/2014/main" id="{FAA4C727-1408-B928-B070-E580802DC61C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493"/>
                </a:lnSpc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1" name="TextBox 27">
            <a:extLst>
              <a:ext uri="{FF2B5EF4-FFF2-40B4-BE49-F238E27FC236}">
                <a16:creationId xmlns:a16="http://schemas.microsoft.com/office/drawing/2014/main" id="{568CA2CF-A834-5060-F9B8-B6B444A539B5}"/>
              </a:ext>
            </a:extLst>
          </p:cNvPr>
          <p:cNvSpPr txBox="1"/>
          <p:nvPr/>
        </p:nvSpPr>
        <p:spPr>
          <a:xfrm>
            <a:off x="1128244" y="5254276"/>
            <a:ext cx="5158565" cy="287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/>
            <a:r>
              <a:rPr lang="en-US" sz="1867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Compare Weight to Shipping - Column Chart </a:t>
            </a:r>
          </a:p>
        </p:txBody>
      </p:sp>
      <p:sp>
        <p:nvSpPr>
          <p:cNvPr id="62" name="TextBox 28">
            <a:extLst>
              <a:ext uri="{FF2B5EF4-FFF2-40B4-BE49-F238E27FC236}">
                <a16:creationId xmlns:a16="http://schemas.microsoft.com/office/drawing/2014/main" id="{6F7DCAD3-1BD8-FE46-ADED-CADC2B405125}"/>
              </a:ext>
            </a:extLst>
          </p:cNvPr>
          <p:cNvSpPr txBox="1"/>
          <p:nvPr/>
        </p:nvSpPr>
        <p:spPr>
          <a:xfrm>
            <a:off x="560808" y="5332995"/>
            <a:ext cx="280657" cy="1985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defTabSz="609630">
              <a:lnSpc>
                <a:spcPts val="1679"/>
              </a:lnSpc>
              <a:spcBef>
                <a:spcPct val="0"/>
              </a:spcBef>
              <a:defRPr/>
            </a:pPr>
            <a:r>
              <a:rPr lang="en-US" sz="1199" b="1" dirty="0">
                <a:solidFill>
                  <a:srgbClr val="0B081D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49E718A5-ED8D-F149-861B-7BC56DE1ED7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8109950" y="1365760"/>
            <a:ext cx="3141351" cy="407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6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A774A7-4E76-1B6D-B183-9E13883BE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22A04B1-78C9-3B60-41FE-2536A0D754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D75753B-FE7F-A217-AB28-DCF2130289B1}"/>
              </a:ext>
            </a:extLst>
          </p:cNvPr>
          <p:cNvSpPr/>
          <p:nvPr/>
        </p:nvSpPr>
        <p:spPr>
          <a:xfrm>
            <a:off x="11549807" y="305456"/>
            <a:ext cx="204043" cy="224000"/>
          </a:xfrm>
          <a:custGeom>
            <a:avLst/>
            <a:gdLst/>
            <a:ahLst/>
            <a:cxnLst/>
            <a:rect l="l" t="t" r="r" b="b"/>
            <a:pathLst>
              <a:path w="306065" h="336000">
                <a:moveTo>
                  <a:pt x="0" y="0"/>
                </a:moveTo>
                <a:lnTo>
                  <a:pt x="306065" y="0"/>
                </a:lnTo>
                <a:lnTo>
                  <a:pt x="30606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76BDA4C6-D2DC-F51D-1C06-F5C5AB0E1D42}"/>
              </a:ext>
            </a:extLst>
          </p:cNvPr>
          <p:cNvGrpSpPr/>
          <p:nvPr/>
        </p:nvGrpSpPr>
        <p:grpSpPr>
          <a:xfrm rot="-5400000">
            <a:off x="11754321" y="5731648"/>
            <a:ext cx="616149" cy="264957"/>
            <a:chOff x="0" y="0"/>
            <a:chExt cx="1347239" cy="57934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FDD9B72-5FFB-9F88-CC55-4882932B5585}"/>
                </a:ext>
              </a:extLst>
            </p:cNvPr>
            <p:cNvSpPr/>
            <p:nvPr/>
          </p:nvSpPr>
          <p:spPr>
            <a:xfrm>
              <a:off x="0" y="0"/>
              <a:ext cx="1347239" cy="579341"/>
            </a:xfrm>
            <a:custGeom>
              <a:avLst/>
              <a:gdLst/>
              <a:ahLst/>
              <a:cxnLst/>
              <a:rect l="l" t="t" r="r" b="b"/>
              <a:pathLst>
                <a:path w="1347239" h="579341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  <p:txBody>
            <a:bodyPr/>
            <a:lstStyle/>
            <a:p>
              <a:pPr defTabSz="609630">
                <a:defRPr/>
              </a:pPr>
              <a:endParaRPr lang="en-US" sz="12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8E28EA8-2F7A-EE17-4866-85A0D97B1843}"/>
                </a:ext>
              </a:extLst>
            </p:cNvPr>
            <p:cNvSpPr txBox="1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 defTabSz="609630">
                <a:lnSpc>
                  <a:spcPts val="1773"/>
                </a:lnSpc>
                <a:spcBef>
                  <a:spcPct val="0"/>
                </a:spcBef>
                <a:defRPr/>
              </a:pPr>
              <a:endParaRPr sz="120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19" name="TextBox 19">
            <a:extLst>
              <a:ext uri="{FF2B5EF4-FFF2-40B4-BE49-F238E27FC236}">
                <a16:creationId xmlns:a16="http://schemas.microsoft.com/office/drawing/2014/main" id="{3590D615-CBC3-0813-754A-D66418B0D268}"/>
              </a:ext>
            </a:extLst>
          </p:cNvPr>
          <p:cNvSpPr txBox="1"/>
          <p:nvPr/>
        </p:nvSpPr>
        <p:spPr>
          <a:xfrm>
            <a:off x="457201" y="2599339"/>
            <a:ext cx="4978399" cy="842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defTabSz="609630">
              <a:lnSpc>
                <a:spcPts val="7990"/>
              </a:lnSpc>
              <a:spcBef>
                <a:spcPct val="0"/>
              </a:spcBef>
              <a:defRPr/>
            </a:pPr>
            <a:r>
              <a:rPr lang="en-US" sz="2400" b="1" dirty="0">
                <a:solidFill>
                  <a:prstClr val="white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Some visualizations by Excel</a:t>
            </a:r>
            <a:endParaRPr lang="en-US" sz="2400" b="1" dirty="0">
              <a:solidFill>
                <a:prstClr val="white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  <a:sym typeface="TT Octosquares Compressed"/>
            </a:endParaRPr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807B3A90-99F6-020A-775B-D1B37ADD1223}"/>
              </a:ext>
            </a:extLst>
          </p:cNvPr>
          <p:cNvSpPr/>
          <p:nvPr/>
        </p:nvSpPr>
        <p:spPr>
          <a:xfrm>
            <a:off x="1215100" y="123981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715261BC-269B-356F-8CE5-8100AC7A6C34}"/>
              </a:ext>
            </a:extLst>
          </p:cNvPr>
          <p:cNvSpPr/>
          <p:nvPr/>
        </p:nvSpPr>
        <p:spPr>
          <a:xfrm>
            <a:off x="1525180" y="123981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841414CC-BD0E-1BE1-727B-7BBF7974DD55}"/>
              </a:ext>
            </a:extLst>
          </p:cNvPr>
          <p:cNvSpPr/>
          <p:nvPr/>
        </p:nvSpPr>
        <p:spPr>
          <a:xfrm>
            <a:off x="1835260" y="1239811"/>
            <a:ext cx="236906" cy="370890"/>
          </a:xfrm>
          <a:custGeom>
            <a:avLst/>
            <a:gdLst/>
            <a:ahLst/>
            <a:cxnLst/>
            <a:rect l="l" t="t" r="r" b="b"/>
            <a:pathLst>
              <a:path w="355359" h="556335">
                <a:moveTo>
                  <a:pt x="0" y="0"/>
                </a:moveTo>
                <a:lnTo>
                  <a:pt x="355359" y="0"/>
                </a:lnTo>
                <a:lnTo>
                  <a:pt x="355359" y="556334"/>
                </a:lnTo>
                <a:lnTo>
                  <a:pt x="0" y="5563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defTabSz="609630">
              <a:defRPr/>
            </a:pPr>
            <a:endParaRPr lang="en-US" sz="12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8" name="Picture 7" descr="A graph with purple and white text&#10;&#10;AI-generated content may be incorrect.">
            <a:extLst>
              <a:ext uri="{FF2B5EF4-FFF2-40B4-BE49-F238E27FC236}">
                <a16:creationId xmlns:a16="http://schemas.microsoft.com/office/drawing/2014/main" id="{E5DAD3CD-F253-8616-1E90-5E18D938DD4A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011" y="554856"/>
            <a:ext cx="4328649" cy="2611864"/>
          </a:xfrm>
          <a:prstGeom prst="rect">
            <a:avLst/>
          </a:prstGeom>
        </p:spPr>
      </p:pic>
      <p:pic>
        <p:nvPicPr>
          <p:cNvPr id="12" name="Picture 11" descr="A graph with blue bars&#10;&#10;AI-generated content may be incorrect.">
            <a:extLst>
              <a:ext uri="{FF2B5EF4-FFF2-40B4-BE49-F238E27FC236}">
                <a16:creationId xmlns:a16="http://schemas.microsoft.com/office/drawing/2014/main" id="{7D03CFA2-5128-7EB5-FC44-AA5DFC97B4D4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0C0C0C"/>
              </a:clrFrom>
              <a:clrTo>
                <a:srgbClr val="0C0C0C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GlowEdges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450" y="3921051"/>
            <a:ext cx="4470400" cy="239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53461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495</Words>
  <Application>Microsoft Office PowerPoint</Application>
  <PresentationFormat>Widescreen</PresentationFormat>
  <Paragraphs>142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ADLaM Display</vt:lpstr>
      <vt:lpstr>Aptos</vt:lpstr>
      <vt:lpstr>Arial</vt:lpstr>
      <vt:lpstr>Calibri</vt:lpstr>
      <vt:lpstr>Open Sans</vt:lpstr>
      <vt:lpstr>Open Sans Bold</vt:lpstr>
      <vt:lpstr>TT Octosquares Compressed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حبيبه محمد محمد مصطفى</dc:creator>
  <cp:lastModifiedBy>حبيبه محمد محمد مصطفى</cp:lastModifiedBy>
  <cp:revision>3</cp:revision>
  <dcterms:created xsi:type="dcterms:W3CDTF">2025-04-03T18:59:17Z</dcterms:created>
  <dcterms:modified xsi:type="dcterms:W3CDTF">2025-04-03T23:09:04Z</dcterms:modified>
</cp:coreProperties>
</file>

<file path=docProps/thumbnail.jpeg>
</file>